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8" r:id="rId1"/>
  </p:sldMasterIdLst>
  <p:sldIdLst>
    <p:sldId id="256" r:id="rId2"/>
    <p:sldId id="261" r:id="rId3"/>
    <p:sldId id="263" r:id="rId4"/>
    <p:sldId id="265" r:id="rId5"/>
    <p:sldId id="267" r:id="rId6"/>
    <p:sldId id="269" r:id="rId7"/>
    <p:sldId id="270" r:id="rId8"/>
    <p:sldId id="268" r:id="rId9"/>
    <p:sldId id="275" r:id="rId10"/>
    <p:sldId id="276" r:id="rId11"/>
    <p:sldId id="277" r:id="rId12"/>
    <p:sldId id="278" r:id="rId13"/>
    <p:sldId id="279" r:id="rId14"/>
    <p:sldId id="280" r:id="rId15"/>
    <p:sldId id="281" r:id="rId16"/>
    <p:sldId id="282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55" d="100"/>
          <a:sy n="155" d="100"/>
        </p:scale>
        <p:origin x="498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://blog.sciencenet.cn/u/jerrycueb" TargetMode="External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hyperlink" Target="https://blog.csdn.net/lys_828" TargetMode="Externa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939A7E-DCA0-2402-7DBA-9D2A434E78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BFDF52C-CE10-9799-951B-F8CD693EA7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9E849DA-36B4-3CD7-5536-3BCD2AF868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F8B3B-54ED-4C5D-8AD7-EEA92521FCB7}" type="datetimeFigureOut">
              <a:rPr lang="en-US" smtClean="0"/>
              <a:t>1/1/2023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55158D6-9ED4-8791-F8E8-E5FCAC3022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DEDC49F-086A-BF27-37E4-3D9F54F6D8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8004B-62A0-411E-8E19-F725C07FD3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1618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B7D626-EF1F-A4DB-FF74-692CA8921D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35344DD-C604-8E92-A0C7-C6BC85DEDC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D0E065E-8FEF-512D-8856-EEC1781794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F8B3B-54ED-4C5D-8AD7-EEA92521FCB7}" type="datetimeFigureOut">
              <a:rPr lang="en-US" smtClean="0"/>
              <a:t>1/1/2023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FC8D28E-2E34-B443-C46E-62A4F650A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6A66F81-A229-3BA8-CB97-66D013967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8004B-62A0-411E-8E19-F725C07FD3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61006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6624D4AF-415B-891B-1867-0404C165AC1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C4C378A-F569-3854-F0F6-E0322AB7B3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5EA9FDD-ED27-2080-23F9-12EB97EC77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F8B3B-54ED-4C5D-8AD7-EEA92521FCB7}" type="datetimeFigureOut">
              <a:rPr lang="en-US" smtClean="0"/>
              <a:t>1/1/2023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836340A-81A9-22DE-DA39-5983E9953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728AAC4-D917-F9E5-0FE5-1B84F18F51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8004B-62A0-411E-8E19-F725C07FD3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43398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A9C5B46-A398-353F-F208-A07501B900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F8B3B-54ED-4C5D-8AD7-EEA92521FCB7}" type="datetimeFigureOut">
              <a:rPr lang="en-US" smtClean="0"/>
              <a:t>1/1/2023</a:t>
            </a:fld>
            <a:endParaRPr 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737F8FF-B92C-EB8A-069A-E50E979AEAA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22" r="16554" b="414"/>
          <a:stretch/>
        </p:blipFill>
        <p:spPr>
          <a:xfrm>
            <a:off x="0" y="1100517"/>
            <a:ext cx="4249930" cy="5754319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6E0AD491-367E-D37A-E230-86D9CD4F77CB}"/>
              </a:ext>
            </a:extLst>
          </p:cNvPr>
          <p:cNvSpPr/>
          <p:nvPr userDrawn="1"/>
        </p:nvSpPr>
        <p:spPr>
          <a:xfrm>
            <a:off x="0" y="638851"/>
            <a:ext cx="12192000" cy="46166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CN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ython</a:t>
            </a:r>
            <a:r>
              <a:rPr lang="zh-CN" altLang="en-US">
                <a:latin typeface="华光粗黑_CNKI" panose="02000500000000000000" pitchFamily="2" charset="-122"/>
                <a:ea typeface="华光粗黑_CNKI" panose="02000500000000000000" pitchFamily="2" charset="-122"/>
              </a:rPr>
              <a:t>科学计量数据可视化</a:t>
            </a:r>
            <a:endParaRPr lang="en-US" dirty="0">
              <a:latin typeface="华光粗黑_CNKI" panose="02000500000000000000" pitchFamily="2" charset="-122"/>
              <a:ea typeface="华光粗黑_CNKI" panose="02000500000000000000" pitchFamily="2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CE51676B-FE62-3C55-8E5C-68BFC140C986}"/>
              </a:ext>
            </a:extLst>
          </p:cNvPr>
          <p:cNvSpPr/>
          <p:nvPr userDrawn="1"/>
        </p:nvSpPr>
        <p:spPr>
          <a:xfrm>
            <a:off x="0" y="3164"/>
            <a:ext cx="12192000" cy="635686"/>
          </a:xfrm>
          <a:prstGeom prst="rect">
            <a:avLst/>
          </a:prstGeom>
          <a:gradFill flip="none" rotWithShape="1">
            <a:gsLst>
              <a:gs pos="0">
                <a:schemeClr val="dk1">
                  <a:lumMod val="67000"/>
                </a:schemeClr>
              </a:gs>
              <a:gs pos="48000">
                <a:schemeClr val="dk1">
                  <a:lumMod val="97000"/>
                  <a:lumOff val="3000"/>
                </a:schemeClr>
              </a:gs>
              <a:gs pos="100000">
                <a:schemeClr val="dk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>
                <a:solidFill>
                  <a:schemeClr val="bg1"/>
                </a:solidFill>
                <a:latin typeface="Times New Roman" panose="02020603050405020304" pitchFamily="18" charset="0"/>
                <a:ea typeface="华光粗黑_CNKI" panose="02000500000000000000" pitchFamily="2" charset="-122"/>
                <a:cs typeface="Times New Roman" panose="02020603050405020304" pitchFamily="18" charset="0"/>
              </a:rPr>
              <a:t>科学计量与知识图谱系列丛书</a:t>
            </a:r>
            <a:endParaRPr lang="en-US" dirty="0">
              <a:solidFill>
                <a:schemeClr val="bg1"/>
              </a:solidFill>
              <a:latin typeface="华光粗黑_CNKI" panose="02000500000000000000" pitchFamily="2" charset="-122"/>
              <a:ea typeface="华光粗黑_CNKI" panose="02000500000000000000" pitchFamily="2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AED5EBC2-C44E-E57C-C440-2054CD7903AB}"/>
              </a:ext>
            </a:extLst>
          </p:cNvPr>
          <p:cNvSpPr txBox="1"/>
          <p:nvPr userDrawn="1"/>
        </p:nvSpPr>
        <p:spPr>
          <a:xfrm>
            <a:off x="5496572" y="5067703"/>
            <a:ext cx="59540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</a:rPr>
              <a:t>主讲人        李显（</a:t>
            </a:r>
            <a:r>
              <a:rPr lang="en-US" altLang="zh-CN" sz="24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xinal828@163.com</a:t>
            </a: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</a:rPr>
              <a:t>）</a:t>
            </a:r>
            <a:endParaRPr lang="en-US" altLang="zh-CN" sz="24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F1514DC-4BD5-2DBF-EFBB-45C9203F56E4}"/>
              </a:ext>
            </a:extLst>
          </p:cNvPr>
          <p:cNvSpPr txBox="1"/>
          <p:nvPr userDrawn="1"/>
        </p:nvSpPr>
        <p:spPr>
          <a:xfrm>
            <a:off x="4249929" y="5866534"/>
            <a:ext cx="7942069" cy="996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引用格式</a:t>
            </a:r>
            <a:r>
              <a:rPr lang="en-US" altLang="zh-CN" sz="140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:</a:t>
            </a:r>
            <a:r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李显，李杰编著</a:t>
            </a:r>
            <a:r>
              <a:rPr lang="en-US" altLang="zh-CN" sz="140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.Python</a:t>
            </a:r>
            <a:r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科学计量数据可视化</a:t>
            </a:r>
            <a:r>
              <a:rPr lang="en-US" altLang="zh-CN" sz="140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[M].</a:t>
            </a:r>
            <a:r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北京：首都经济贸易大学出版社</a:t>
            </a:r>
            <a:r>
              <a:rPr lang="en-US" altLang="zh-CN" sz="140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.2023.</a:t>
            </a:r>
          </a:p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李杰</a:t>
            </a:r>
            <a:r>
              <a:rPr lang="en-US" altLang="zh-CN" sz="140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. </a:t>
            </a:r>
            <a:r>
              <a:rPr lang="en-US" altLang="zh-CN" sz="140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http://blog.sciencenet.cn/u/jerrycueb</a:t>
            </a:r>
            <a:r>
              <a:rPr lang="en-US" altLang="zh-CN" sz="140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.</a:t>
            </a:r>
          </a:p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李显</a:t>
            </a:r>
            <a:r>
              <a:rPr lang="en-US" altLang="zh-CN" sz="140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. </a:t>
            </a:r>
            <a:r>
              <a:rPr lang="en-US" altLang="zh-CN" sz="140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https://blog.csdn.net/lys_828</a:t>
            </a:r>
            <a:r>
              <a:rPr lang="en-US" altLang="zh-CN" sz="140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.</a:t>
            </a: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942EF4A5-640B-BF64-CE8F-2022F956917F}"/>
              </a:ext>
            </a:extLst>
          </p:cNvPr>
          <p:cNvCxnSpPr>
            <a:cxnSpLocks/>
          </p:cNvCxnSpPr>
          <p:nvPr userDrawn="1"/>
        </p:nvCxnSpPr>
        <p:spPr>
          <a:xfrm>
            <a:off x="4249930" y="5866534"/>
            <a:ext cx="794207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41817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3C90A4E-C326-4E58-9D3E-06CADF7922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F8B3B-54ED-4C5D-8AD7-EEA92521FCB7}" type="datetimeFigureOut">
              <a:rPr lang="en-US" smtClean="0"/>
              <a:t>1/1/2023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6EC128A-CEFC-EDDC-7275-78B872365D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FEAFD76-0CF2-3451-6833-DBD2CC200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8004B-62A0-411E-8E19-F725C07FD3FF}" type="slidenum">
              <a:rPr lang="en-US" smtClean="0"/>
              <a:t>‹#›</a:t>
            </a:fld>
            <a:endParaRPr 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0C87DB8F-3895-B742-3189-2FD654B288D3}"/>
              </a:ext>
            </a:extLst>
          </p:cNvPr>
          <p:cNvSpPr/>
          <p:nvPr userDrawn="1"/>
        </p:nvSpPr>
        <p:spPr>
          <a:xfrm>
            <a:off x="0" y="6466702"/>
            <a:ext cx="12192000" cy="391297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48000">
                <a:schemeClr val="tx1">
                  <a:lumMod val="85000"/>
                  <a:lumOff val="15000"/>
                </a:schemeClr>
              </a:gs>
              <a:gs pos="100000">
                <a:schemeClr val="tx1"/>
              </a:gs>
            </a:gsLst>
            <a:lin ang="5400000" scaled="0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E5B07E66-0548-9C93-6DB1-2C3AA7320527}"/>
              </a:ext>
            </a:extLst>
          </p:cNvPr>
          <p:cNvSpPr/>
          <p:nvPr userDrawn="1"/>
        </p:nvSpPr>
        <p:spPr>
          <a:xfrm>
            <a:off x="0" y="0"/>
            <a:ext cx="12192000" cy="6466702"/>
          </a:xfrm>
          <a:prstGeom prst="rect">
            <a:avLst/>
          </a:prstGeom>
          <a:gradFill>
            <a:gsLst>
              <a:gs pos="0">
                <a:schemeClr val="bg1"/>
              </a:gs>
              <a:gs pos="48000">
                <a:schemeClr val="bg1">
                  <a:lumMod val="95000"/>
                </a:schemeClr>
              </a:gs>
              <a:gs pos="100000">
                <a:schemeClr val="bg1">
                  <a:lumMod val="85000"/>
                </a:schemeClr>
              </a:gs>
            </a:gsLst>
            <a:lin ang="5400000" scaled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9473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E733B1-811F-DFA1-8A9E-276D9C97B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1188A42-89DC-0242-CF34-0C9B777021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EC1BCD8-A474-B48C-7846-B09408F091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F8B3B-54ED-4C5D-8AD7-EEA92521FCB7}" type="datetimeFigureOut">
              <a:rPr lang="en-US" smtClean="0"/>
              <a:t>1/1/2023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1C1F61B-1CA6-67D4-6E27-941E1948CE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C574E61-664D-7F23-8F87-37A0763F9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8004B-62A0-411E-8E19-F725C07FD3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31218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EA4B5E-EC92-BBF6-6E76-065EF6A834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4D7D9E6-9DB6-6068-186B-2350A20133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7F16811-F16D-0BE5-5240-26ED0AED4D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F8B3B-54ED-4C5D-8AD7-EEA92521FCB7}" type="datetimeFigureOut">
              <a:rPr lang="en-US" smtClean="0"/>
              <a:t>1/1/2023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9D14BF0-6EE0-4E05-7048-3AF74F06E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1E7B729-39FC-B9A8-AC9C-B00E041A37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8004B-62A0-411E-8E19-F725C07FD3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17558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02B633-01A9-4585-8BE4-65E3265A9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D11BAE0-106C-4DFE-9DEA-1689EE0C6B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1535A4E-F32C-8971-0570-0C0535C6BC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7D8AC5E-03F1-7CFB-560A-5E6A4C0068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F8B3B-54ED-4C5D-8AD7-EEA92521FCB7}" type="datetimeFigureOut">
              <a:rPr lang="en-US" smtClean="0"/>
              <a:t>1/1/2023</a:t>
            </a:fld>
            <a:endParaRPr lang="en-US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5A16FB4-7061-D91F-A8C6-23CD9CC32C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1E2B754-10D6-8EC1-3F3B-A9B32E8416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8004B-62A0-411E-8E19-F725C07FD3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67997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CAC6893-0F5C-B514-9E8B-5FFD35D41B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8C11004-2FC9-376B-66F9-7643E353A5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5987E68-FB46-D452-31ED-D4102FE4AC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A70FB95B-783B-C4BA-4596-DAD86D0566E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1BD9975E-4DF6-75CD-50CB-A3C8B858DC6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C27D8E16-97D8-8856-A0C4-43A93E021B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F8B3B-54ED-4C5D-8AD7-EEA92521FCB7}" type="datetimeFigureOut">
              <a:rPr lang="en-US" smtClean="0"/>
              <a:t>1/1/2023</a:t>
            </a:fld>
            <a:endParaRPr lang="en-US" dirty="0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20CEF3D7-E9E9-80BD-304C-49B2ADEDA3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1F582DFD-3A1A-844B-9A71-90F144AE50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8004B-62A0-411E-8E19-F725C07FD3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14232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8E87FB-FE7E-64BD-66FA-E0CBFC803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A0BB608-C10D-60A3-0ECD-AB9501B526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F8B3B-54ED-4C5D-8AD7-EEA92521FCB7}" type="datetimeFigureOut">
              <a:rPr lang="en-US" smtClean="0"/>
              <a:t>1/1/2023</a:t>
            </a:fld>
            <a:endParaRPr 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F0DAA29-F42D-208A-65B4-7BB76E463A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E9C42B7-E0A7-88B3-C8D1-A8F46E392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8004B-62A0-411E-8E19-F725C07FD3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28329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360DC9A-1CF7-720C-E022-7A2348FC9D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F8B3B-54ED-4C5D-8AD7-EEA92521FCB7}" type="datetimeFigureOut">
              <a:rPr lang="en-US" smtClean="0"/>
              <a:t>1/1/2023</a:t>
            </a:fld>
            <a:endParaRPr 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9D3CE07-5B25-0659-9138-E7277BA531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02C9DA3-FFA5-4978-E7B2-30C828C80E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8004B-62A0-411E-8E19-F725C07FD3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49324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8A202E5-17C3-6A4C-480D-D0ECCD5035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08E71A9-31FC-09B9-A18B-67B3B07395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9651835-D348-F7E1-4906-ACEA9338FF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DF9AC71-0B41-82FE-45FE-F36618C804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F8B3B-54ED-4C5D-8AD7-EEA92521FCB7}" type="datetimeFigureOut">
              <a:rPr lang="en-US" smtClean="0"/>
              <a:t>1/1/2023</a:t>
            </a:fld>
            <a:endParaRPr lang="en-US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B04DF11-F0DD-283B-9AA2-79DA3B480E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360CDD9-ED63-FF3E-F856-810E3DA5D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8004B-62A0-411E-8E19-F725C07FD3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1517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C168B1C-482F-5B25-E6FF-587076AF96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6C692EF0-21EE-D11E-49D0-66F8A998765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B837959-4D3C-EBE8-831A-B987141E2F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BC5A07D-6766-10EF-30A3-894B7CAD90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F8B3B-54ED-4C5D-8AD7-EEA92521FCB7}" type="datetimeFigureOut">
              <a:rPr lang="en-US" smtClean="0"/>
              <a:t>1/1/2023</a:t>
            </a:fld>
            <a:endParaRPr lang="en-US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4D17293-04A3-0F85-E052-59E653D98E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CBC5B97-70DF-B13C-7A06-4E3268F05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8004B-62A0-411E-8E19-F725C07FD3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91493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CE262917-2559-8B7B-8AF9-AB99149231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C277456-3542-D67C-2A5A-2E30F1069D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BDD760B-E7BA-B5A3-48D4-F6086F96FA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1F8B3B-54ED-4C5D-8AD7-EEA92521FCB7}" type="datetimeFigureOut">
              <a:rPr lang="en-US" smtClean="0"/>
              <a:t>1/1/2023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9298E31-4D39-09BF-DAA3-B51974D78A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71CCCCB-6562-14F0-F4B7-41F723AB05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88004B-62A0-411E-8E19-F725C07FD3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48494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  <p:sldLayoutId id="214748370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pubmed.ncbi.nlm.nih.gov/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cssci.nju.edu.cn/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C0CEC76-5FAF-B8AB-C204-1DC48BFA0088}"/>
              </a:ext>
            </a:extLst>
          </p:cNvPr>
          <p:cNvSpPr txBox="1"/>
          <p:nvPr/>
        </p:nvSpPr>
        <p:spPr>
          <a:xfrm>
            <a:off x="6870769" y="3061358"/>
            <a:ext cx="471678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>
                <a:latin typeface="华光粗黑_CNKI" panose="02000500000000000000" pitchFamily="2" charset="-122"/>
                <a:ea typeface="华光粗黑_CNKI" panose="02000500000000000000" pitchFamily="2" charset="-122"/>
              </a:rPr>
              <a:t>科学计量数据采集</a:t>
            </a:r>
            <a:endParaRPr lang="en-US" sz="2800">
              <a:latin typeface="华光粗黑_CNKI" panose="02000500000000000000" pitchFamily="2" charset="-122"/>
              <a:ea typeface="华光粗黑_CNKI" panose="020005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103915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982749BD-EBEC-13BD-3C93-34E2CE31F94F}"/>
              </a:ext>
            </a:extLst>
          </p:cNvPr>
          <p:cNvSpPr txBox="1"/>
          <p:nvPr/>
        </p:nvSpPr>
        <p:spPr>
          <a:xfrm>
            <a:off x="600847" y="248696"/>
            <a:ext cx="6094970" cy="7999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2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b="1" kern="10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3 </a:t>
            </a:r>
            <a:r>
              <a:rPr lang="zh-CN" altLang="en-US" sz="2400" b="1" kern="10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科学计量数据采集</a:t>
            </a:r>
            <a:endParaRPr lang="en-US" sz="2400" b="1" kern="100">
              <a:solidFill>
                <a:srgbClr val="C00000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ts val="22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800" b="1" kern="100"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3.3 </a:t>
            </a:r>
            <a:r>
              <a:rPr lang="en-US" altLang="zh-CN" sz="1800" spc="3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Pubmed</a:t>
            </a:r>
            <a:r>
              <a:rPr lang="zh-CN" altLang="en-US" sz="1800" spc="3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数据采集</a:t>
            </a:r>
            <a:endParaRPr lang="en-US" sz="1800" b="1" kern="100"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F488FF5-9067-7EF8-A622-A6E90CEB53EA}"/>
              </a:ext>
            </a:extLst>
          </p:cNvPr>
          <p:cNvSpPr txBox="1"/>
          <p:nvPr/>
        </p:nvSpPr>
        <p:spPr>
          <a:xfrm>
            <a:off x="600847" y="1108010"/>
            <a:ext cx="60949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第</a:t>
            </a: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步：登录</a:t>
            </a: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PubMed</a:t>
            </a:r>
            <a:r>
              <a:rPr lang="zh-CN" altLang="en-US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数据平台</a:t>
            </a:r>
            <a:endParaRPr lang="en-US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9" name="Content Placeholder 5">
            <a:extLst>
              <a:ext uri="{FF2B5EF4-FFF2-40B4-BE49-F238E27FC236}">
                <a16:creationId xmlns:a16="http://schemas.microsoft.com/office/drawing/2014/main" id="{32FBCC40-4C19-6822-3E2C-DD3849BFF2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150" y="1743969"/>
            <a:ext cx="2880309" cy="2443307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12877D1F-1EEC-3087-FD6B-F8F04C120A1B}"/>
              </a:ext>
            </a:extLst>
          </p:cNvPr>
          <p:cNvSpPr txBox="1"/>
          <p:nvPr/>
        </p:nvSpPr>
        <p:spPr>
          <a:xfrm>
            <a:off x="600847" y="4519136"/>
            <a:ext cx="3347137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PubMed</a:t>
            </a:r>
            <a:r>
              <a:rPr lang="zh-CN" altLang="en-US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为免费的数据库，主要收录的是医学领域的文献数据。</a:t>
            </a:r>
            <a:endParaRPr lang="en-US" altLang="zh-CN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所有用户可以通过</a:t>
            </a:r>
            <a:r>
              <a:rPr lang="en-GB" altLang="zh-CN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hlinkClick r:id="rId3"/>
              </a:rPr>
              <a:t>https://pubmed.ncbi.nlm.nih.gov</a:t>
            </a:r>
            <a:endParaRPr lang="en-GB" altLang="zh-CN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登录数据库。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2A5BACB3-D122-5B52-F04D-2FB2BA9A3567}"/>
              </a:ext>
            </a:extLst>
          </p:cNvPr>
          <p:cNvSpPr txBox="1"/>
          <p:nvPr/>
        </p:nvSpPr>
        <p:spPr>
          <a:xfrm>
            <a:off x="4740359" y="1097304"/>
            <a:ext cx="60949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第</a:t>
            </a: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步：检索条件设置</a:t>
            </a:r>
            <a:endParaRPr lang="en-US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6" name="Content Placeholder 4">
            <a:extLst>
              <a:ext uri="{FF2B5EF4-FFF2-40B4-BE49-F238E27FC236}">
                <a16:creationId xmlns:a16="http://schemas.microsoft.com/office/drawing/2014/main" id="{52429CC7-02B7-998E-1D67-FC74701A57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8321" y="1580980"/>
            <a:ext cx="4187398" cy="1232645"/>
          </a:xfrm>
          <a:prstGeom prst="rect">
            <a:avLst/>
          </a:prstGeom>
        </p:spPr>
      </p:pic>
      <p:pic>
        <p:nvPicPr>
          <p:cNvPr id="17" name="Picture 7">
            <a:extLst>
              <a:ext uri="{FF2B5EF4-FFF2-40B4-BE49-F238E27FC236}">
                <a16:creationId xmlns:a16="http://schemas.microsoft.com/office/drawing/2014/main" id="{8A55F710-D7D1-3E0A-3766-C9D266495B9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324"/>
          <a:stretch/>
        </p:blipFill>
        <p:spPr>
          <a:xfrm>
            <a:off x="4808321" y="2947437"/>
            <a:ext cx="4266272" cy="1686347"/>
          </a:xfrm>
          <a:prstGeom prst="rect">
            <a:avLst/>
          </a:prstGeom>
        </p:spPr>
      </p:pic>
      <p:pic>
        <p:nvPicPr>
          <p:cNvPr id="18" name="Picture 11">
            <a:extLst>
              <a:ext uri="{FF2B5EF4-FFF2-40B4-BE49-F238E27FC236}">
                <a16:creationId xmlns:a16="http://schemas.microsoft.com/office/drawing/2014/main" id="{DA25DE8C-A895-E445-F6CF-06AA1DFBF8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08321" y="4671738"/>
            <a:ext cx="4281567" cy="1754326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FC6E54FF-4DB0-78D7-DCCC-F3906C39E33C}"/>
              </a:ext>
            </a:extLst>
          </p:cNvPr>
          <p:cNvSpPr txBox="1"/>
          <p:nvPr/>
        </p:nvSpPr>
        <p:spPr>
          <a:xfrm>
            <a:off x="9179627" y="1409357"/>
            <a:ext cx="3012373" cy="50359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7200">
              <a:lnSpc>
                <a:spcPct val="150000"/>
              </a:lnSpc>
            </a:pPr>
            <a:r>
              <a:rPr lang="zh-CN" altLang="en-US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在检索主页中，点击</a:t>
            </a: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Advanced</a:t>
            </a:r>
            <a:r>
              <a:rPr lang="zh-CN" altLang="en-US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，以高级检索方法获取数据。</a:t>
            </a:r>
            <a:endParaRPr lang="en-US" altLang="zh-CN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indent="457200">
              <a:lnSpc>
                <a:spcPct val="150000"/>
              </a:lnSpc>
            </a:pPr>
            <a:endParaRPr lang="en-US" altLang="zh-CN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indent="457200">
              <a:lnSpc>
                <a:spcPct val="150000"/>
              </a:lnSpc>
            </a:pPr>
            <a:r>
              <a:rPr lang="zh-CN" altLang="en-US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本案例分析的目的为了解高血压研究的</a:t>
            </a: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Meta-Analysis</a:t>
            </a:r>
            <a:r>
              <a:rPr lang="zh-CN" altLang="en-US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分析概况。</a:t>
            </a:r>
            <a:endParaRPr lang="en-US" altLang="zh-CN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indent="457200">
              <a:lnSpc>
                <a:spcPct val="150000"/>
              </a:lnSpc>
            </a:pPr>
            <a:endParaRPr lang="en-US" altLang="zh-CN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indent="457200">
              <a:lnSpc>
                <a:spcPct val="150000"/>
              </a:lnSpc>
            </a:pPr>
            <a:r>
              <a:rPr lang="zh-CN" altLang="en-US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首先在</a:t>
            </a: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MESH terms</a:t>
            </a:r>
            <a:r>
              <a:rPr lang="zh-CN" altLang="en-US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检索框中输入</a:t>
            </a:r>
            <a:r>
              <a:rPr lang="en-GB" altLang="zh-CN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Hypertension</a:t>
            </a: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zh-CN" altLang="en-US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点击</a:t>
            </a: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ADD, </a:t>
            </a:r>
            <a:r>
              <a:rPr lang="zh-CN" altLang="en-US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再点击</a:t>
            </a: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Search </a:t>
            </a:r>
            <a:r>
              <a:rPr lang="zh-CN" altLang="en-US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进行数据检索。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59817533-8BEF-1AD9-F58A-2E2ED3ABC937}"/>
              </a:ext>
            </a:extLst>
          </p:cNvPr>
          <p:cNvSpPr/>
          <p:nvPr/>
        </p:nvSpPr>
        <p:spPr>
          <a:xfrm>
            <a:off x="4961238" y="2298357"/>
            <a:ext cx="395416" cy="15445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箭头: 上 24">
            <a:extLst>
              <a:ext uri="{FF2B5EF4-FFF2-40B4-BE49-F238E27FC236}">
                <a16:creationId xmlns:a16="http://schemas.microsoft.com/office/drawing/2014/main" id="{CD96E181-1CB7-FC54-DBBB-2A3F8F8D93E8}"/>
              </a:ext>
            </a:extLst>
          </p:cNvPr>
          <p:cNvSpPr/>
          <p:nvPr/>
        </p:nvSpPr>
        <p:spPr>
          <a:xfrm>
            <a:off x="8631392" y="6172337"/>
            <a:ext cx="234581" cy="253727"/>
          </a:xfrm>
          <a:prstGeom prst="up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箭头: 上 25">
            <a:extLst>
              <a:ext uri="{FF2B5EF4-FFF2-40B4-BE49-F238E27FC236}">
                <a16:creationId xmlns:a16="http://schemas.microsoft.com/office/drawing/2014/main" id="{1ABC3396-61D6-3142-0BD0-B4441AB3498E}"/>
              </a:ext>
            </a:extLst>
          </p:cNvPr>
          <p:cNvSpPr/>
          <p:nvPr/>
        </p:nvSpPr>
        <p:spPr>
          <a:xfrm>
            <a:off x="8672772" y="3888277"/>
            <a:ext cx="234581" cy="253727"/>
          </a:xfrm>
          <a:prstGeom prst="up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箭头: 上 28">
            <a:extLst>
              <a:ext uri="{FF2B5EF4-FFF2-40B4-BE49-F238E27FC236}">
                <a16:creationId xmlns:a16="http://schemas.microsoft.com/office/drawing/2014/main" id="{EC36289B-819C-770A-9AFB-27D031CD7F72}"/>
              </a:ext>
            </a:extLst>
          </p:cNvPr>
          <p:cNvSpPr/>
          <p:nvPr/>
        </p:nvSpPr>
        <p:spPr>
          <a:xfrm>
            <a:off x="5041655" y="2490770"/>
            <a:ext cx="234581" cy="253727"/>
          </a:xfrm>
          <a:prstGeom prst="up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5132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982749BD-EBEC-13BD-3C93-34E2CE31F94F}"/>
              </a:ext>
            </a:extLst>
          </p:cNvPr>
          <p:cNvSpPr txBox="1"/>
          <p:nvPr/>
        </p:nvSpPr>
        <p:spPr>
          <a:xfrm>
            <a:off x="600847" y="248696"/>
            <a:ext cx="6094970" cy="7999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2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b="1" kern="10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3 </a:t>
            </a:r>
            <a:r>
              <a:rPr lang="zh-CN" altLang="en-US" sz="2400" b="1" kern="10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科学计量数据采集</a:t>
            </a:r>
            <a:endParaRPr lang="en-US" sz="2400" b="1" kern="100">
              <a:solidFill>
                <a:srgbClr val="C00000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ts val="22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800" b="1" kern="100"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3.3 </a:t>
            </a:r>
            <a:r>
              <a:rPr lang="en-US" altLang="zh-CN" sz="1800" spc="3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Pubmed</a:t>
            </a:r>
            <a:r>
              <a:rPr lang="zh-CN" altLang="en-US" sz="1800" spc="3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数据采集</a:t>
            </a:r>
            <a:endParaRPr lang="en-US" sz="1800" b="1" kern="100"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F488FF5-9067-7EF8-A622-A6E90CEB53EA}"/>
              </a:ext>
            </a:extLst>
          </p:cNvPr>
          <p:cNvSpPr txBox="1"/>
          <p:nvPr/>
        </p:nvSpPr>
        <p:spPr>
          <a:xfrm>
            <a:off x="600847" y="1108010"/>
            <a:ext cx="60949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第</a:t>
            </a: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en-US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步：检索结果</a:t>
            </a:r>
            <a:endParaRPr lang="en-US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2" name="Content Placeholder 4">
            <a:extLst>
              <a:ext uri="{FF2B5EF4-FFF2-40B4-BE49-F238E27FC236}">
                <a16:creationId xmlns:a16="http://schemas.microsoft.com/office/drawing/2014/main" id="{14A174CB-F246-BE90-18DF-303A2BBAC7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531" y="1536693"/>
            <a:ext cx="3382377" cy="304481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CD810588-3138-BC68-64A9-E1DE8BE62BDA}"/>
              </a:ext>
            </a:extLst>
          </p:cNvPr>
          <p:cNvSpPr txBox="1"/>
          <p:nvPr/>
        </p:nvSpPr>
        <p:spPr>
          <a:xfrm>
            <a:off x="143645" y="4640859"/>
            <a:ext cx="6708175" cy="17017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7200">
              <a:lnSpc>
                <a:spcPct val="150000"/>
              </a:lnSpc>
            </a:pPr>
            <a:r>
              <a:rPr lang="zh-CN" altLang="en-US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在检索主页中，点击</a:t>
            </a: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Advanced</a:t>
            </a:r>
            <a:r>
              <a:rPr lang="zh-CN" altLang="en-US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，以高级检索方法获取数据。</a:t>
            </a:r>
            <a:endParaRPr lang="en-US" altLang="zh-CN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indent="457200">
              <a:lnSpc>
                <a:spcPct val="150000"/>
              </a:lnSpc>
            </a:pPr>
            <a:r>
              <a:rPr lang="zh-CN" altLang="en-US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在得到检索结果后，将数据的时间设置为</a:t>
            </a: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2011-2020</a:t>
            </a:r>
            <a:r>
              <a:rPr lang="zh-CN" altLang="en-US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年以获取过去十年的高血压研究数据。</a:t>
            </a:r>
            <a:endParaRPr lang="en-US" altLang="zh-CN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indent="457200">
              <a:lnSpc>
                <a:spcPct val="150000"/>
              </a:lnSpc>
            </a:pPr>
            <a:r>
              <a:rPr lang="zh-CN" altLang="en-US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将文献类型</a:t>
            </a: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Article type</a:t>
            </a:r>
            <a:r>
              <a:rPr lang="zh-CN" altLang="en-US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设置为</a:t>
            </a: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Meta-Analysis.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1BA3BD07-717C-7BB6-2FD4-539B35DFD6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8332" y="1536693"/>
            <a:ext cx="3598726" cy="3075425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45795FD3-D8A7-611F-4A26-4FB48069C73F}"/>
              </a:ext>
            </a:extLst>
          </p:cNvPr>
          <p:cNvSpPr txBox="1"/>
          <p:nvPr/>
        </p:nvSpPr>
        <p:spPr>
          <a:xfrm>
            <a:off x="7446489" y="1106345"/>
            <a:ext cx="24080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第</a:t>
            </a: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4</a:t>
            </a:r>
            <a:r>
              <a:rPr lang="zh-CN" altLang="en-US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步：数据导出</a:t>
            </a:r>
            <a:endParaRPr lang="en-US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49E9F06-B0E7-A3A6-360A-D5F8B132011D}"/>
              </a:ext>
            </a:extLst>
          </p:cNvPr>
          <p:cNvSpPr txBox="1"/>
          <p:nvPr/>
        </p:nvSpPr>
        <p:spPr>
          <a:xfrm>
            <a:off x="7038718" y="4640859"/>
            <a:ext cx="5009637" cy="12862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7200">
              <a:lnSpc>
                <a:spcPct val="150000"/>
              </a:lnSpc>
            </a:pPr>
            <a:r>
              <a:rPr lang="zh-CN" altLang="en-US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点击检索结果页面的 </a:t>
            </a: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Save</a:t>
            </a:r>
            <a:r>
              <a:rPr lang="zh-CN" altLang="en-US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，在</a:t>
            </a: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Save citations to file</a:t>
            </a:r>
            <a:r>
              <a:rPr lang="zh-CN" altLang="en-US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</a:t>
            </a: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selection</a:t>
            </a:r>
            <a:r>
              <a:rPr lang="zh-CN" altLang="en-US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中选择</a:t>
            </a: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all results</a:t>
            </a:r>
            <a:r>
              <a:rPr lang="zh-CN" altLang="en-US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，格式选择</a:t>
            </a: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PubMed. </a:t>
            </a:r>
            <a:r>
              <a:rPr lang="zh-CN" altLang="en-US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最后，点击</a:t>
            </a: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Create file</a:t>
            </a:r>
            <a:r>
              <a:rPr lang="zh-CN" altLang="en-US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即可下载数据。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80746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982749BD-EBEC-13BD-3C93-34E2CE31F94F}"/>
              </a:ext>
            </a:extLst>
          </p:cNvPr>
          <p:cNvSpPr txBox="1"/>
          <p:nvPr/>
        </p:nvSpPr>
        <p:spPr>
          <a:xfrm>
            <a:off x="600847" y="248696"/>
            <a:ext cx="6094970" cy="7999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2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b="1" kern="10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3 </a:t>
            </a:r>
            <a:r>
              <a:rPr lang="zh-CN" altLang="en-US" sz="2400" b="1" kern="10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科学计量数据采集</a:t>
            </a:r>
            <a:endParaRPr lang="en-US" sz="2400" b="1" kern="100">
              <a:solidFill>
                <a:srgbClr val="C00000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ts val="22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800" b="1" kern="100"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3.4 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CSSCI</a:t>
            </a:r>
            <a:r>
              <a:rPr lang="zh-CN" altLang="en-US" sz="1800" spc="3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数据采集</a:t>
            </a:r>
            <a:endParaRPr lang="en-US" sz="1800" b="1" kern="100"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F488FF5-9067-7EF8-A622-A6E90CEB53EA}"/>
              </a:ext>
            </a:extLst>
          </p:cNvPr>
          <p:cNvSpPr txBox="1"/>
          <p:nvPr/>
        </p:nvSpPr>
        <p:spPr>
          <a:xfrm>
            <a:off x="600847" y="1108010"/>
            <a:ext cx="60949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第</a:t>
            </a: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步：登录</a:t>
            </a: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CSSCI</a:t>
            </a:r>
            <a:r>
              <a:rPr lang="zh-CN" altLang="en-US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数据平台</a:t>
            </a:r>
            <a:endParaRPr lang="en-US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4" name="Content Placeholder 5">
            <a:extLst>
              <a:ext uri="{FF2B5EF4-FFF2-40B4-BE49-F238E27FC236}">
                <a16:creationId xmlns:a16="http://schemas.microsoft.com/office/drawing/2014/main" id="{88C7EB0C-27CA-E3CC-476D-D9700823FF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669" y="1477342"/>
            <a:ext cx="4278673" cy="2743737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FA89A57A-4B3B-8572-3176-6D35632D27FB}"/>
              </a:ext>
            </a:extLst>
          </p:cNvPr>
          <p:cNvSpPr txBox="1"/>
          <p:nvPr/>
        </p:nvSpPr>
        <p:spPr>
          <a:xfrm>
            <a:off x="220326" y="4221079"/>
            <a:ext cx="4940490" cy="2117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7200">
              <a:lnSpc>
                <a:spcPct val="150000"/>
              </a:lnSpc>
            </a:pP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CSSCI</a:t>
            </a:r>
            <a:r>
              <a:rPr lang="zh-CN" altLang="en-US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为收费数据平台，只有订阅的单位或者机构才有权限访问该数据平台。</a:t>
            </a:r>
            <a:endParaRPr lang="en-US" altLang="zh-CN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indent="457200">
              <a:lnSpc>
                <a:spcPct val="150000"/>
              </a:lnSpc>
            </a:pPr>
            <a:r>
              <a:rPr lang="zh-CN" altLang="en-US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该数据平台的网址为</a:t>
            </a:r>
            <a:r>
              <a:rPr lang="en-GB" altLang="zh-CN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hlinkClick r:id="rId3"/>
              </a:rPr>
              <a:t>http://cssci.nju.edu.cn/</a:t>
            </a:r>
            <a:r>
              <a:rPr lang="zh-CN" altLang="en-US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，订阅用于可以在</a:t>
            </a: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IP</a:t>
            </a:r>
            <a:r>
              <a:rPr lang="zh-CN" altLang="en-US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范围内直接访问。也可以通过单位的</a:t>
            </a: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VPN</a:t>
            </a:r>
            <a:r>
              <a:rPr lang="zh-CN" altLang="en-US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在单位</a:t>
            </a: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IP</a:t>
            </a:r>
            <a:r>
              <a:rPr lang="zh-CN" altLang="en-US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范围之外进行访问</a:t>
            </a:r>
            <a:endParaRPr lang="en-US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2" name="Content Placeholder 17">
            <a:extLst>
              <a:ext uri="{FF2B5EF4-FFF2-40B4-BE49-F238E27FC236}">
                <a16:creationId xmlns:a16="http://schemas.microsoft.com/office/drawing/2014/main" id="{B74DE325-0BC4-FFC4-4440-936E83AF65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1393" y="1430220"/>
            <a:ext cx="4789703" cy="3544257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A2FFFABA-D809-6CAE-A59A-5B9786AF57C9}"/>
              </a:ext>
            </a:extLst>
          </p:cNvPr>
          <p:cNvSpPr txBox="1"/>
          <p:nvPr/>
        </p:nvSpPr>
        <p:spPr>
          <a:xfrm>
            <a:off x="6017190" y="4974477"/>
            <a:ext cx="6097044" cy="12964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7200">
              <a:lnSpc>
                <a:spcPct val="150000"/>
              </a:lnSpc>
            </a:pPr>
            <a:r>
              <a:rPr lang="zh-CN" altLang="en-US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在</a:t>
            </a: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CSSCI</a:t>
            </a:r>
            <a:r>
              <a:rPr lang="zh-CN" altLang="en-US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的首页，点击“高级检索”，进入高级检索的页面。在高级检索页面中，将“每页显示”设置为</a:t>
            </a: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50.</a:t>
            </a:r>
          </a:p>
          <a:p>
            <a:pPr indent="457200">
              <a:lnSpc>
                <a:spcPct val="150000"/>
              </a:lnSpc>
            </a:pPr>
            <a:r>
              <a:rPr lang="zh-CN" altLang="en-US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这里以检索 “国家安全”为例。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A76F0C43-9A22-6127-F3A3-BE726BACABA2}"/>
              </a:ext>
            </a:extLst>
          </p:cNvPr>
          <p:cNvSpPr txBox="1"/>
          <p:nvPr/>
        </p:nvSpPr>
        <p:spPr>
          <a:xfrm>
            <a:off x="6581393" y="1108010"/>
            <a:ext cx="37901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第</a:t>
            </a: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步：检索设置</a:t>
            </a:r>
            <a:endParaRPr lang="en-US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40062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982749BD-EBEC-13BD-3C93-34E2CE31F94F}"/>
              </a:ext>
            </a:extLst>
          </p:cNvPr>
          <p:cNvSpPr txBox="1"/>
          <p:nvPr/>
        </p:nvSpPr>
        <p:spPr>
          <a:xfrm>
            <a:off x="600847" y="248696"/>
            <a:ext cx="6094970" cy="7999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2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b="1" kern="10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3 </a:t>
            </a:r>
            <a:r>
              <a:rPr lang="zh-CN" altLang="en-US" sz="2400" b="1" kern="10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科学计量数据采集</a:t>
            </a:r>
            <a:endParaRPr lang="en-US" sz="2400" b="1" kern="100">
              <a:solidFill>
                <a:srgbClr val="C00000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ts val="22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800" b="1" kern="100"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3.4 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CSSCI</a:t>
            </a:r>
            <a:r>
              <a:rPr lang="zh-CN" altLang="en-US" sz="1800" spc="3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数据采集</a:t>
            </a:r>
            <a:endParaRPr lang="en-US" sz="1800" b="1" kern="100"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F488FF5-9067-7EF8-A622-A6E90CEB53EA}"/>
              </a:ext>
            </a:extLst>
          </p:cNvPr>
          <p:cNvSpPr txBox="1"/>
          <p:nvPr/>
        </p:nvSpPr>
        <p:spPr>
          <a:xfrm>
            <a:off x="600847" y="1108010"/>
            <a:ext cx="60949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第</a:t>
            </a: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en-US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步：数据检索结果与导出</a:t>
            </a:r>
            <a:endParaRPr lang="en-US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2" name="Content Placeholder 4">
            <a:extLst>
              <a:ext uri="{FF2B5EF4-FFF2-40B4-BE49-F238E27FC236}">
                <a16:creationId xmlns:a16="http://schemas.microsoft.com/office/drawing/2014/main" id="{236D1A9C-5B13-527A-74BA-A27B7D1208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743" y="1477342"/>
            <a:ext cx="4133947" cy="4099782"/>
          </a:xfrm>
          <a:prstGeom prst="rect">
            <a:avLst/>
          </a:prstGeom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A910A893-D7C3-16A6-459F-B959102BC6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1384" y="1477341"/>
            <a:ext cx="5020750" cy="4099783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A545E543-E999-EB7C-93E6-668C10FA989A}"/>
              </a:ext>
            </a:extLst>
          </p:cNvPr>
          <p:cNvSpPr txBox="1"/>
          <p:nvPr/>
        </p:nvSpPr>
        <p:spPr>
          <a:xfrm>
            <a:off x="223966" y="5577124"/>
            <a:ext cx="11663234" cy="8707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7200">
              <a:lnSpc>
                <a:spcPct val="150000"/>
              </a:lnSpc>
            </a:pPr>
            <a:r>
              <a:rPr lang="zh-CN" altLang="en-US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在检索结果页面的左侧，我们可以获得数据基础统计分布指标。在每一页的底端，可以点击“全部选择”，以选择本页的</a:t>
            </a: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50</a:t>
            </a:r>
            <a:r>
              <a:rPr lang="zh-CN" altLang="en-US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条记录。然后点击下载，以获得当前的</a:t>
            </a: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50</a:t>
            </a:r>
            <a:r>
              <a:rPr lang="zh-CN" altLang="en-US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条文献数据。然后在翻页，下载下一页数据。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04054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982749BD-EBEC-13BD-3C93-34E2CE31F94F}"/>
              </a:ext>
            </a:extLst>
          </p:cNvPr>
          <p:cNvSpPr txBox="1"/>
          <p:nvPr/>
        </p:nvSpPr>
        <p:spPr>
          <a:xfrm>
            <a:off x="600847" y="248696"/>
            <a:ext cx="6094970" cy="7999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2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b="1" kern="10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3 </a:t>
            </a:r>
            <a:r>
              <a:rPr lang="zh-CN" altLang="en-US" sz="2400" b="1" kern="10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科学计量数据采集</a:t>
            </a:r>
            <a:endParaRPr lang="en-US" sz="2400" b="1" kern="100">
              <a:solidFill>
                <a:srgbClr val="C00000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ts val="22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800" b="1" kern="100"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3.5 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CNKI</a:t>
            </a:r>
            <a:r>
              <a:rPr lang="zh-CN" altLang="en-US" sz="1800" spc="3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数据采集</a:t>
            </a:r>
            <a:endParaRPr lang="en-US" sz="1800" b="1" kern="100"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F488FF5-9067-7EF8-A622-A6E90CEB53EA}"/>
              </a:ext>
            </a:extLst>
          </p:cNvPr>
          <p:cNvSpPr txBox="1"/>
          <p:nvPr/>
        </p:nvSpPr>
        <p:spPr>
          <a:xfrm>
            <a:off x="600847" y="1108010"/>
            <a:ext cx="60949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第</a:t>
            </a: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步：登录</a:t>
            </a: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CKNI</a:t>
            </a:r>
            <a:r>
              <a:rPr lang="zh-CN" altLang="en-US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数据平台</a:t>
            </a:r>
            <a:endParaRPr lang="en-US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A76F0C43-9A22-6127-F3A3-BE726BACABA2}"/>
              </a:ext>
            </a:extLst>
          </p:cNvPr>
          <p:cNvSpPr txBox="1"/>
          <p:nvPr/>
        </p:nvSpPr>
        <p:spPr>
          <a:xfrm>
            <a:off x="6096000" y="1108010"/>
            <a:ext cx="37901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第</a:t>
            </a: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步：检索设置</a:t>
            </a:r>
            <a:endParaRPr lang="en-US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2" name="Content Placeholder 4">
            <a:extLst>
              <a:ext uri="{FF2B5EF4-FFF2-40B4-BE49-F238E27FC236}">
                <a16:creationId xmlns:a16="http://schemas.microsoft.com/office/drawing/2014/main" id="{6140B661-0D55-67B4-1092-FC1D22CF8B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104" y="1583210"/>
            <a:ext cx="4036389" cy="3056752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B05BFF3C-344A-1331-99F5-CDD555323ABB}"/>
              </a:ext>
            </a:extLst>
          </p:cNvPr>
          <p:cNvSpPr/>
          <p:nvPr/>
        </p:nvSpPr>
        <p:spPr>
          <a:xfrm>
            <a:off x="4174911" y="1946184"/>
            <a:ext cx="427981" cy="12357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B84B94A-3EE9-4F84-CCDD-462AA6AD09E1}"/>
              </a:ext>
            </a:extLst>
          </p:cNvPr>
          <p:cNvSpPr txBox="1"/>
          <p:nvPr/>
        </p:nvSpPr>
        <p:spPr>
          <a:xfrm>
            <a:off x="540522" y="4941987"/>
            <a:ext cx="4777389" cy="8707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7200">
              <a:lnSpc>
                <a:spcPct val="150000"/>
              </a:lnSpc>
            </a:pPr>
            <a:r>
              <a:rPr lang="zh-CN" altLang="en-US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登录中国知网平台后，点击“高级检索”进入高级检索页面进行检索参数的设置。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3" name="箭头: 上 12">
            <a:extLst>
              <a:ext uri="{FF2B5EF4-FFF2-40B4-BE49-F238E27FC236}">
                <a16:creationId xmlns:a16="http://schemas.microsoft.com/office/drawing/2014/main" id="{D410A941-6C43-82FB-A02F-F83B0FBAA4A7}"/>
              </a:ext>
            </a:extLst>
          </p:cNvPr>
          <p:cNvSpPr/>
          <p:nvPr/>
        </p:nvSpPr>
        <p:spPr>
          <a:xfrm>
            <a:off x="4271511" y="2141926"/>
            <a:ext cx="234779" cy="284634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Content Placeholder 4">
            <a:extLst>
              <a:ext uri="{FF2B5EF4-FFF2-40B4-BE49-F238E27FC236}">
                <a16:creationId xmlns:a16="http://schemas.microsoft.com/office/drawing/2014/main" id="{659A58BA-1338-FFAD-E94D-76E9EBC791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9772" y="1477342"/>
            <a:ext cx="3693053" cy="2738375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B70BEB6C-5174-C658-8202-9A3545CEE02C}"/>
              </a:ext>
            </a:extLst>
          </p:cNvPr>
          <p:cNvSpPr txBox="1"/>
          <p:nvPr/>
        </p:nvSpPr>
        <p:spPr>
          <a:xfrm>
            <a:off x="5759231" y="4145184"/>
            <a:ext cx="6491224" cy="231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7200">
              <a:lnSpc>
                <a:spcPct val="150000"/>
              </a:lnSpc>
            </a:pPr>
            <a:r>
              <a:rPr lang="zh-CN" altLang="en-US" sz="14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本次检索的目标文献为论文主题涉及</a:t>
            </a:r>
            <a:r>
              <a:rPr lang="en-US" altLang="zh-CN" sz="14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CiteSpace</a:t>
            </a:r>
            <a:r>
              <a:rPr lang="zh-CN" altLang="en-US" sz="14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的论文。</a:t>
            </a:r>
            <a:endParaRPr lang="en-US" altLang="zh-CN" sz="140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indent="457200">
              <a:lnSpc>
                <a:spcPct val="150000"/>
              </a:lnSpc>
            </a:pPr>
            <a:r>
              <a:rPr lang="zh-CN" altLang="en-US" sz="14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将检索字段设置为“主题”，在检索框中输入</a:t>
            </a:r>
            <a:r>
              <a:rPr lang="en-US" altLang="zh-CN" sz="14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CiteSpace</a:t>
            </a:r>
            <a:r>
              <a:rPr lang="zh-CN" altLang="en-US" sz="14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en-US" altLang="zh-CN" sz="140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indent="457200">
              <a:lnSpc>
                <a:spcPct val="150000"/>
              </a:lnSpc>
            </a:pPr>
            <a:r>
              <a:rPr lang="zh-CN" altLang="en-US" sz="14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为了防止文献数据的中同时包含中文数据和英文数据，本次检索时取消了“中英文扩展”。</a:t>
            </a:r>
            <a:endParaRPr lang="en-US" altLang="zh-CN" sz="140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indent="457200">
              <a:lnSpc>
                <a:spcPct val="150000"/>
              </a:lnSpc>
            </a:pPr>
            <a:r>
              <a:rPr lang="zh-CN" altLang="en-US" sz="14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在来源类别中仅仅选择“北大核心”、“</a:t>
            </a:r>
            <a:r>
              <a:rPr lang="en-US" altLang="zh-CN" sz="14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CSSCI</a:t>
            </a:r>
            <a:r>
              <a:rPr lang="zh-CN" altLang="en-US" sz="14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”以及</a:t>
            </a:r>
            <a:r>
              <a:rPr lang="en-US" altLang="zh-CN" sz="14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CSCD</a:t>
            </a:r>
            <a:r>
              <a:rPr lang="zh-CN" altLang="en-US" sz="14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来源期刊的数据。点击“检索”按钮进行数据检索。</a:t>
            </a:r>
            <a:endParaRPr lang="en-US" altLang="zh-CN" sz="140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indent="457200">
              <a:lnSpc>
                <a:spcPct val="150000"/>
              </a:lnSpc>
            </a:pPr>
            <a:r>
              <a:rPr lang="zh-CN" altLang="en-US" sz="14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结果显示，共检索到了</a:t>
            </a:r>
            <a:r>
              <a:rPr lang="en-US" altLang="zh-CN" sz="14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2037</a:t>
            </a:r>
            <a:r>
              <a:rPr lang="zh-CN" altLang="en-US" sz="14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篇满足条件的论文。</a:t>
            </a:r>
            <a:endParaRPr lang="zh-CN" altLang="en-US" sz="14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34726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982749BD-EBEC-13BD-3C93-34E2CE31F94F}"/>
              </a:ext>
            </a:extLst>
          </p:cNvPr>
          <p:cNvSpPr txBox="1"/>
          <p:nvPr/>
        </p:nvSpPr>
        <p:spPr>
          <a:xfrm>
            <a:off x="600847" y="248696"/>
            <a:ext cx="6094970" cy="7999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2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b="1" kern="10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3 </a:t>
            </a:r>
            <a:r>
              <a:rPr lang="zh-CN" altLang="en-US" sz="2400" b="1" kern="10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科学计量数据采集</a:t>
            </a:r>
            <a:endParaRPr lang="en-US" sz="2400" b="1" kern="100">
              <a:solidFill>
                <a:srgbClr val="C00000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ts val="22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800" b="1" kern="100"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3.5 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CNKI</a:t>
            </a:r>
            <a:r>
              <a:rPr lang="zh-CN" altLang="en-US" sz="1800" spc="3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数据采集</a:t>
            </a:r>
            <a:endParaRPr lang="en-US" sz="1800" b="1" kern="100"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F488FF5-9067-7EF8-A622-A6E90CEB53EA}"/>
              </a:ext>
            </a:extLst>
          </p:cNvPr>
          <p:cNvSpPr txBox="1"/>
          <p:nvPr/>
        </p:nvSpPr>
        <p:spPr>
          <a:xfrm>
            <a:off x="600847" y="1108010"/>
            <a:ext cx="60949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第</a:t>
            </a: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en-US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步：数据导出</a:t>
            </a:r>
            <a:endParaRPr lang="en-US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EC6D955E-A15B-196E-9615-223FB02481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382" y="1477342"/>
            <a:ext cx="3814234" cy="3089231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CDC2E5A6-B4B7-F054-BF51-22527D5CC853}"/>
              </a:ext>
            </a:extLst>
          </p:cNvPr>
          <p:cNvSpPr txBox="1"/>
          <p:nvPr/>
        </p:nvSpPr>
        <p:spPr>
          <a:xfrm>
            <a:off x="98643" y="4722312"/>
            <a:ext cx="7454552" cy="17017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7200">
              <a:lnSpc>
                <a:spcPct val="150000"/>
              </a:lnSpc>
            </a:pPr>
            <a:r>
              <a:rPr lang="zh-CN" altLang="en-US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为了方便下载数据，将每一页显示的文献数量设置为</a:t>
            </a: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50.</a:t>
            </a:r>
          </a:p>
          <a:p>
            <a:pPr indent="457200">
              <a:lnSpc>
                <a:spcPct val="150000"/>
              </a:lnSpc>
            </a:pPr>
            <a:r>
              <a:rPr lang="zh-CN" altLang="en-US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在中国知网的数据下载中，需要逐页选择要下载的文献，一次最多可以选择</a:t>
            </a: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500</a:t>
            </a:r>
            <a:r>
              <a:rPr lang="zh-CN" altLang="en-US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条记录（共</a:t>
            </a: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10</a:t>
            </a:r>
            <a:r>
              <a:rPr lang="zh-CN" altLang="en-US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页），若下载的文献大于</a:t>
            </a: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500</a:t>
            </a:r>
            <a:r>
              <a:rPr lang="zh-CN" altLang="en-US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篇文献时，要先点击页面中的“清除”，然后再选择其余的文献数据。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BE5D5E92-7D12-4ADF-A00B-CC5B3856DE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8630" y="1477342"/>
            <a:ext cx="3433870" cy="3089231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3547A98A-B8C0-FAE2-56EA-09F4E62695C6}"/>
              </a:ext>
            </a:extLst>
          </p:cNvPr>
          <p:cNvSpPr/>
          <p:nvPr/>
        </p:nvSpPr>
        <p:spPr>
          <a:xfrm>
            <a:off x="3825919" y="1947797"/>
            <a:ext cx="432930" cy="4822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E613135C-0403-57FE-43A8-3F69486B740F}"/>
              </a:ext>
            </a:extLst>
          </p:cNvPr>
          <p:cNvSpPr/>
          <p:nvPr/>
        </p:nvSpPr>
        <p:spPr>
          <a:xfrm>
            <a:off x="4971316" y="1846674"/>
            <a:ext cx="601188" cy="2221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箭头: 上 16">
            <a:extLst>
              <a:ext uri="{FF2B5EF4-FFF2-40B4-BE49-F238E27FC236}">
                <a16:creationId xmlns:a16="http://schemas.microsoft.com/office/drawing/2014/main" id="{58D08BF1-7B5C-5A8A-EC61-A165E3FE31D1}"/>
              </a:ext>
            </a:extLst>
          </p:cNvPr>
          <p:cNvSpPr/>
          <p:nvPr/>
        </p:nvSpPr>
        <p:spPr>
          <a:xfrm>
            <a:off x="3924994" y="2430049"/>
            <a:ext cx="234779" cy="284634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箭头: 上 18">
            <a:extLst>
              <a:ext uri="{FF2B5EF4-FFF2-40B4-BE49-F238E27FC236}">
                <a16:creationId xmlns:a16="http://schemas.microsoft.com/office/drawing/2014/main" id="{70AC8C5F-66BA-E069-C22E-1AF1A984CB67}"/>
              </a:ext>
            </a:extLst>
          </p:cNvPr>
          <p:cNvSpPr/>
          <p:nvPr/>
        </p:nvSpPr>
        <p:spPr>
          <a:xfrm>
            <a:off x="5337725" y="2082279"/>
            <a:ext cx="234779" cy="284634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6">
            <a:extLst>
              <a:ext uri="{FF2B5EF4-FFF2-40B4-BE49-F238E27FC236}">
                <a16:creationId xmlns:a16="http://schemas.microsoft.com/office/drawing/2014/main" id="{9385D5A3-A2D4-74D4-B2C7-8DB4D6985C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97455" y="1462483"/>
            <a:ext cx="3167490" cy="3118947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38482361-5FE8-2340-156A-873BD9100CE8}"/>
              </a:ext>
            </a:extLst>
          </p:cNvPr>
          <p:cNvSpPr txBox="1"/>
          <p:nvPr/>
        </p:nvSpPr>
        <p:spPr>
          <a:xfrm>
            <a:off x="8185618" y="4636911"/>
            <a:ext cx="3765637" cy="16893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7200">
              <a:lnSpc>
                <a:spcPct val="150000"/>
              </a:lnSpc>
            </a:pPr>
            <a:r>
              <a:rPr lang="zh-CN" altLang="en-US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选择</a:t>
            </a: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500</a:t>
            </a:r>
            <a:r>
              <a:rPr lang="zh-CN" altLang="en-US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条数据后，此时需要选择页面的“导出与分析”功能，然后选择“导出文献”中的</a:t>
            </a: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Endnote</a:t>
            </a:r>
            <a:r>
              <a:rPr lang="zh-CN" altLang="en-US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格式。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3" name="箭头: 右 22">
            <a:extLst>
              <a:ext uri="{FF2B5EF4-FFF2-40B4-BE49-F238E27FC236}">
                <a16:creationId xmlns:a16="http://schemas.microsoft.com/office/drawing/2014/main" id="{BE95D661-D080-476C-941C-3A4B5B347B51}"/>
              </a:ext>
            </a:extLst>
          </p:cNvPr>
          <p:cNvSpPr/>
          <p:nvPr/>
        </p:nvSpPr>
        <p:spPr>
          <a:xfrm>
            <a:off x="4602893" y="3194222"/>
            <a:ext cx="221025" cy="23477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箭头: 右 23">
            <a:extLst>
              <a:ext uri="{FF2B5EF4-FFF2-40B4-BE49-F238E27FC236}">
                <a16:creationId xmlns:a16="http://schemas.microsoft.com/office/drawing/2014/main" id="{4C78038D-84E5-88E1-42AE-AA2368C92692}"/>
              </a:ext>
            </a:extLst>
          </p:cNvPr>
          <p:cNvSpPr/>
          <p:nvPr/>
        </p:nvSpPr>
        <p:spPr>
          <a:xfrm>
            <a:off x="8379465" y="3163330"/>
            <a:ext cx="221025" cy="23477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8723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982749BD-EBEC-13BD-3C93-34E2CE31F94F}"/>
              </a:ext>
            </a:extLst>
          </p:cNvPr>
          <p:cNvSpPr txBox="1"/>
          <p:nvPr/>
        </p:nvSpPr>
        <p:spPr>
          <a:xfrm>
            <a:off x="600847" y="248696"/>
            <a:ext cx="6094970" cy="7999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2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b="1" kern="10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3 </a:t>
            </a:r>
            <a:r>
              <a:rPr lang="zh-CN" altLang="en-US" sz="2400" b="1" kern="10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科学计量数据采集</a:t>
            </a:r>
            <a:endParaRPr lang="en-US" sz="2400" b="1" kern="100">
              <a:solidFill>
                <a:srgbClr val="C00000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ts val="22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800" b="1" kern="100"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3.5 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CNKI</a:t>
            </a:r>
            <a:r>
              <a:rPr lang="zh-CN" altLang="en-US" sz="1800" spc="3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数据采集</a:t>
            </a:r>
            <a:endParaRPr lang="en-US" sz="1800" b="1" kern="100"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F488FF5-9067-7EF8-A622-A6E90CEB53EA}"/>
              </a:ext>
            </a:extLst>
          </p:cNvPr>
          <p:cNvSpPr txBox="1"/>
          <p:nvPr/>
        </p:nvSpPr>
        <p:spPr>
          <a:xfrm>
            <a:off x="600847" y="1108010"/>
            <a:ext cx="60949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第</a:t>
            </a: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en-US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步：数据导出</a:t>
            </a:r>
            <a:endParaRPr lang="en-US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2" name="Content Placeholder 4">
            <a:extLst>
              <a:ext uri="{FF2B5EF4-FFF2-40B4-BE49-F238E27FC236}">
                <a16:creationId xmlns:a16="http://schemas.microsoft.com/office/drawing/2014/main" id="{AE96E08C-D327-0709-9FB0-BF7985D7E6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0124" y="1536693"/>
            <a:ext cx="3859730" cy="4067193"/>
          </a:xfrm>
          <a:prstGeom prst="rect">
            <a:avLst/>
          </a:prstGeom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0C4420B2-23E8-C0A9-BFA5-EA98E2815B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5817" y="1536693"/>
            <a:ext cx="3937686" cy="400823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D2916F32-7A57-E7DE-53B8-E4215F4EFFA5}"/>
              </a:ext>
            </a:extLst>
          </p:cNvPr>
          <p:cNvSpPr txBox="1"/>
          <p:nvPr/>
        </p:nvSpPr>
        <p:spPr>
          <a:xfrm>
            <a:off x="396961" y="5640453"/>
            <a:ext cx="11212212" cy="8707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7200">
              <a:lnSpc>
                <a:spcPct val="150000"/>
              </a:lnSpc>
            </a:pPr>
            <a:r>
              <a:rPr lang="zh-CN" altLang="en-US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在数据导出界面中，点击“导出”数据，并将数据命名为</a:t>
            </a: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1-500. </a:t>
            </a:r>
            <a:r>
              <a:rPr lang="zh-CN" altLang="en-US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然后，在回到原始的检索界面，点击“清楚”，再选择</a:t>
            </a: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501-1000</a:t>
            </a:r>
            <a:r>
              <a:rPr lang="zh-CN" altLang="en-US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的记录，在按照类似的步骤下载数据即可。重复以上步骤，直到所有数据下载完成。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73450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982749BD-EBEC-13BD-3C93-34E2CE31F94F}"/>
              </a:ext>
            </a:extLst>
          </p:cNvPr>
          <p:cNvSpPr txBox="1"/>
          <p:nvPr/>
        </p:nvSpPr>
        <p:spPr>
          <a:xfrm>
            <a:off x="600847" y="248696"/>
            <a:ext cx="6094970" cy="7912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2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b="1" kern="10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3 </a:t>
            </a:r>
            <a:r>
              <a:rPr lang="zh-CN" altLang="en-US" sz="2400" b="1" kern="10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科学计量数据采集</a:t>
            </a:r>
            <a:endParaRPr lang="en-US" sz="2400" b="1" kern="100">
              <a:solidFill>
                <a:srgbClr val="C00000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ts val="22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800" b="1" kern="100"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3.1 Web of Science</a:t>
            </a:r>
            <a:r>
              <a:rPr lang="zh-CN" sz="1800" b="1" kern="100"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数据采集</a:t>
            </a:r>
            <a:endParaRPr lang="en-US" sz="1800" b="1" kern="100">
              <a:effectLst/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6C81AC9-FE7A-00A8-F282-61F9BA20DDE1}"/>
              </a:ext>
            </a:extLst>
          </p:cNvPr>
          <p:cNvSpPr txBox="1"/>
          <p:nvPr/>
        </p:nvSpPr>
        <p:spPr>
          <a:xfrm>
            <a:off x="600847" y="1193113"/>
            <a:ext cx="60949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第</a:t>
            </a: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步：登录</a:t>
            </a: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Web of Science</a:t>
            </a:r>
            <a:r>
              <a:rPr lang="zh-CN" altLang="en-US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数据平台</a:t>
            </a:r>
            <a:endParaRPr lang="en-US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6" name="Content Placeholder 10">
            <a:extLst>
              <a:ext uri="{FF2B5EF4-FFF2-40B4-BE49-F238E27FC236}">
                <a16:creationId xmlns:a16="http://schemas.microsoft.com/office/drawing/2014/main" id="{DD6DE33D-94D6-46BF-7989-0AE89566AA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425" y="1690906"/>
            <a:ext cx="3774433" cy="2463198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DD94747F-73DC-1D4A-760C-8FCB2DD4F5F3}"/>
              </a:ext>
            </a:extLst>
          </p:cNvPr>
          <p:cNvSpPr txBox="1"/>
          <p:nvPr/>
        </p:nvSpPr>
        <p:spPr>
          <a:xfrm>
            <a:off x="192694" y="4007250"/>
            <a:ext cx="4848864" cy="25327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7200">
              <a:lnSpc>
                <a:spcPct val="150000"/>
              </a:lnSpc>
            </a:pPr>
            <a:r>
              <a:rPr lang="zh-CN" altLang="en-US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如果要采集来自</a:t>
            </a: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Web of Science</a:t>
            </a:r>
            <a:r>
              <a:rPr lang="zh-CN" altLang="en-US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的数据，需要用户所在的机构付费订阅。付费订阅该数据库的用户可以通过校园网直接访问该数据库，或者使用单位提供的</a:t>
            </a: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VPN</a:t>
            </a:r>
            <a:r>
              <a:rPr lang="zh-CN" altLang="en-US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在校外访问该数据库。</a:t>
            </a:r>
            <a:endParaRPr lang="en-US" altLang="zh-CN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indent="457200">
              <a:lnSpc>
                <a:spcPct val="150000"/>
              </a:lnSpc>
            </a:pPr>
            <a:r>
              <a:rPr lang="zh-CN" altLang="en-US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数据库的界面左侧的所示。默认是所有数据库，子集数据库显示为合集</a:t>
            </a: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All</a:t>
            </a:r>
            <a:r>
              <a:rPr lang="zh-CN" altLang="en-US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88432A2-9311-852D-7E77-BCFD28FCAB9E}"/>
              </a:ext>
            </a:extLst>
          </p:cNvPr>
          <p:cNvSpPr txBox="1"/>
          <p:nvPr/>
        </p:nvSpPr>
        <p:spPr>
          <a:xfrm>
            <a:off x="6952220" y="1193113"/>
            <a:ext cx="43047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第</a:t>
            </a: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步：数据库的选择与设置</a:t>
            </a:r>
            <a:endParaRPr lang="en-US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0" name="Content Placeholder 10">
            <a:extLst>
              <a:ext uri="{FF2B5EF4-FFF2-40B4-BE49-F238E27FC236}">
                <a16:creationId xmlns:a16="http://schemas.microsoft.com/office/drawing/2014/main" id="{A17FAD54-D619-DD0D-4E3B-6F755F3686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5498" y="1646327"/>
            <a:ext cx="4355814" cy="2463199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038937B9-7004-DA41-B3C3-FC04BB841C1F}"/>
              </a:ext>
            </a:extLst>
          </p:cNvPr>
          <p:cNvSpPr txBox="1"/>
          <p:nvPr/>
        </p:nvSpPr>
        <p:spPr>
          <a:xfrm>
            <a:off x="6312757" y="4193408"/>
            <a:ext cx="4848864" cy="17017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7200">
              <a:lnSpc>
                <a:spcPct val="150000"/>
              </a:lnSpc>
            </a:pPr>
            <a:r>
              <a:rPr lang="zh-CN" altLang="en-US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为了保证采集的数据准确性和透明性。建议用户使用</a:t>
            </a: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Web of Science</a:t>
            </a:r>
            <a:r>
              <a:rPr lang="zh-CN" altLang="en-US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核心合集来采集数据。</a:t>
            </a:r>
            <a:endParaRPr lang="en-US" altLang="zh-CN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indent="457200">
              <a:lnSpc>
                <a:spcPct val="150000"/>
              </a:lnSpc>
            </a:pPr>
            <a:r>
              <a:rPr lang="zh-CN" altLang="en-US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在所有数据库位置选择</a:t>
            </a: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Web of Science</a:t>
            </a:r>
            <a:r>
              <a:rPr lang="zh-CN" altLang="en-US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核心合集，即可切换到核心合集数据库功能</a:t>
            </a:r>
            <a:endParaRPr lang="en-US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29651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982749BD-EBEC-13BD-3C93-34E2CE31F94F}"/>
              </a:ext>
            </a:extLst>
          </p:cNvPr>
          <p:cNvSpPr txBox="1"/>
          <p:nvPr/>
        </p:nvSpPr>
        <p:spPr>
          <a:xfrm>
            <a:off x="600847" y="248696"/>
            <a:ext cx="6094970" cy="7912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2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b="1" kern="10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3 </a:t>
            </a:r>
            <a:r>
              <a:rPr lang="zh-CN" altLang="en-US" sz="2400" b="1" kern="10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科学计量数据采集</a:t>
            </a:r>
            <a:endParaRPr lang="en-US" sz="2400" b="1" kern="100">
              <a:solidFill>
                <a:srgbClr val="C00000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ts val="22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800" b="1" kern="100"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3.1 Web of Science</a:t>
            </a:r>
            <a:r>
              <a:rPr lang="zh-CN" sz="1800" b="1" kern="100"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数据采集</a:t>
            </a:r>
            <a:endParaRPr lang="en-US" sz="1800" b="1" kern="100">
              <a:effectLst/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8C048D4-60CC-9BA7-6FD8-17F66B33FAD8}"/>
              </a:ext>
            </a:extLst>
          </p:cNvPr>
          <p:cNvSpPr txBox="1"/>
          <p:nvPr/>
        </p:nvSpPr>
        <p:spPr>
          <a:xfrm>
            <a:off x="539063" y="1224005"/>
            <a:ext cx="43047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第</a:t>
            </a: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步：数据库的选择与设置</a:t>
            </a:r>
            <a:endParaRPr lang="en-US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E46ECBCD-BF28-5E40-5963-DC641D5F2D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063" y="1777404"/>
            <a:ext cx="5824885" cy="4151554"/>
          </a:xfrm>
          <a:prstGeom prst="rect">
            <a:avLst/>
          </a:prstGeom>
        </p:spPr>
      </p:pic>
      <p:sp>
        <p:nvSpPr>
          <p:cNvPr id="10" name="TextBox 5">
            <a:extLst>
              <a:ext uri="{FF2B5EF4-FFF2-40B4-BE49-F238E27FC236}">
                <a16:creationId xmlns:a16="http://schemas.microsoft.com/office/drawing/2014/main" id="{CA004E1A-7785-E763-7D13-620EFA4D64CC}"/>
              </a:ext>
            </a:extLst>
          </p:cNvPr>
          <p:cNvSpPr txBox="1"/>
          <p:nvPr/>
        </p:nvSpPr>
        <p:spPr>
          <a:xfrm>
            <a:off x="6869965" y="1784350"/>
            <a:ext cx="5122267" cy="37792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7200">
              <a:lnSpc>
                <a:spcPct val="150000"/>
              </a:lnSpc>
            </a:pP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在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Web of Science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的引文索引功能区域包含了大量子数据库，例如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SCI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SSCI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AHCI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ESCI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以及会议数据库等。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indent="457200">
              <a:lnSpc>
                <a:spcPct val="150000"/>
              </a:lnSpc>
            </a:pP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indent="457200">
              <a:lnSpc>
                <a:spcPct val="150000"/>
              </a:lnSpc>
            </a:pP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在此处的案例中，我们以采集科学计量领域的三大期刊</a:t>
            </a:r>
            <a:r>
              <a:rPr lang="en-GB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Journal of Informetrics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Scientometrics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以及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Journal of the Association for Information Science and Technology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，因此在数据采集时，我们选择了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SCI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和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SSCI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数据库。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8016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982749BD-EBEC-13BD-3C93-34E2CE31F94F}"/>
              </a:ext>
            </a:extLst>
          </p:cNvPr>
          <p:cNvSpPr txBox="1"/>
          <p:nvPr/>
        </p:nvSpPr>
        <p:spPr>
          <a:xfrm>
            <a:off x="600847" y="248696"/>
            <a:ext cx="6094970" cy="7912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2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b="1" kern="10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3 </a:t>
            </a:r>
            <a:r>
              <a:rPr lang="zh-CN" altLang="en-US" sz="2400" b="1" kern="10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科学计量数据采集</a:t>
            </a:r>
            <a:endParaRPr lang="en-US" sz="2400" b="1" kern="100">
              <a:solidFill>
                <a:srgbClr val="C00000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ts val="22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800" b="1" kern="100"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3.1 Web of Science</a:t>
            </a:r>
            <a:r>
              <a:rPr lang="zh-CN" sz="1800" b="1" kern="100"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数据采集</a:t>
            </a:r>
            <a:endParaRPr lang="en-US" sz="1800" b="1" kern="100">
              <a:effectLst/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E783940-8408-B5A3-6FA0-E36BDEA190CC}"/>
              </a:ext>
            </a:extLst>
          </p:cNvPr>
          <p:cNvSpPr txBox="1"/>
          <p:nvPr/>
        </p:nvSpPr>
        <p:spPr>
          <a:xfrm>
            <a:off x="600847" y="1180756"/>
            <a:ext cx="60949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第</a:t>
            </a: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步：数据检索</a:t>
            </a:r>
            <a:endParaRPr lang="en-US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5" name="Content Placeholder 6">
            <a:extLst>
              <a:ext uri="{FF2B5EF4-FFF2-40B4-BE49-F238E27FC236}">
                <a16:creationId xmlns:a16="http://schemas.microsoft.com/office/drawing/2014/main" id="{E9F8FDA9-1DE7-94A4-8CA5-576EA15235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927" y="1751227"/>
            <a:ext cx="5651976" cy="3636963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B3341EED-475B-0495-0A9A-5CDAF86BA7A5}"/>
              </a:ext>
            </a:extLst>
          </p:cNvPr>
          <p:cNvSpPr txBox="1"/>
          <p:nvPr/>
        </p:nvSpPr>
        <p:spPr>
          <a:xfrm>
            <a:off x="6519733" y="1751227"/>
            <a:ext cx="5672267" cy="37792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7200"/>
            <a:r>
              <a:rPr lang="zh-CN" altLang="en-US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此次数据检索，我们切换到了高级检索界面进行数据检索。根据数据的采集目的，构建的检索式如下：</a:t>
            </a:r>
            <a:endParaRPr lang="en-US" altLang="zh-CN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/>
          </a:p>
          <a:p>
            <a:pPr indent="457200">
              <a:lnSpc>
                <a:spcPct val="150000"/>
              </a:lnSpc>
            </a:pPr>
            <a:r>
              <a:rPr lang="zh-CN" altLang="en-US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数据检索式：</a:t>
            </a: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(((SO=(Journal of Informetrics)) OR SO=(Scientometrics)) OR SO=(Journal of the Association for Information Science and Technology)) OR SO=(Journal Of The American Society For Information Science And Technology)</a:t>
            </a:r>
          </a:p>
          <a:p>
            <a:pPr indent="457200">
              <a:lnSpc>
                <a:spcPct val="150000"/>
              </a:lnSpc>
            </a:pPr>
            <a:endParaRPr lang="en-US" altLang="zh-CN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indent="457200">
              <a:lnSpc>
                <a:spcPct val="150000"/>
              </a:lnSpc>
            </a:pP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Publication date</a:t>
            </a:r>
            <a:r>
              <a:rPr lang="zh-CN" altLang="en-US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设置为</a:t>
            </a: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2011-01-01</a:t>
            </a:r>
            <a:r>
              <a:rPr lang="zh-CN" altLang="en-US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到</a:t>
            </a: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2020-12-31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88096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982749BD-EBEC-13BD-3C93-34E2CE31F94F}"/>
              </a:ext>
            </a:extLst>
          </p:cNvPr>
          <p:cNvSpPr txBox="1"/>
          <p:nvPr/>
        </p:nvSpPr>
        <p:spPr>
          <a:xfrm>
            <a:off x="600847" y="248696"/>
            <a:ext cx="6094970" cy="7912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2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b="1" kern="10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3 </a:t>
            </a:r>
            <a:r>
              <a:rPr lang="zh-CN" altLang="en-US" sz="2400" b="1" kern="10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科学计量数据采集</a:t>
            </a:r>
            <a:endParaRPr lang="en-US" sz="2400" b="1" kern="100">
              <a:solidFill>
                <a:srgbClr val="C00000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ts val="22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800" b="1" kern="100"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3.1 Web of Science</a:t>
            </a:r>
            <a:r>
              <a:rPr lang="zh-CN" sz="1800" b="1" kern="100"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数据采集</a:t>
            </a:r>
            <a:endParaRPr lang="en-US" sz="1800" b="1" kern="100">
              <a:effectLst/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31C7002-F4C8-A88C-EA05-6E43EA54D7DD}"/>
              </a:ext>
            </a:extLst>
          </p:cNvPr>
          <p:cNvSpPr txBox="1"/>
          <p:nvPr/>
        </p:nvSpPr>
        <p:spPr>
          <a:xfrm>
            <a:off x="600847" y="1168399"/>
            <a:ext cx="60949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第</a:t>
            </a: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4</a:t>
            </a:r>
            <a:r>
              <a:rPr lang="zh-CN" altLang="en-US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步：检索结果与数据导出</a:t>
            </a:r>
            <a:endParaRPr lang="en-US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A21D717-1504-66EF-BD0E-A1E14B74A6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591" y="1689101"/>
            <a:ext cx="4209534" cy="4000500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D56FFE7-3514-6441-F6A4-786DE04557E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776"/>
          <a:stretch/>
        </p:blipFill>
        <p:spPr>
          <a:xfrm>
            <a:off x="5854921" y="1689101"/>
            <a:ext cx="4740998" cy="400050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5155CFFD-ABB6-57E0-42E4-F4E93B5BD89A}"/>
              </a:ext>
            </a:extLst>
          </p:cNvPr>
          <p:cNvSpPr txBox="1"/>
          <p:nvPr/>
        </p:nvSpPr>
        <p:spPr>
          <a:xfrm>
            <a:off x="600847" y="5969432"/>
            <a:ext cx="115149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检索共得到了</a:t>
            </a: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2011-2020</a:t>
            </a:r>
            <a:r>
              <a:rPr lang="zh-CN" altLang="en-US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年发表在三大期刊上的</a:t>
            </a: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6358</a:t>
            </a:r>
            <a:r>
              <a:rPr lang="zh-CN" altLang="en-US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篇论文。在检索结果界面中，点击“导出”进入数据导出界面。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66852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982749BD-EBEC-13BD-3C93-34E2CE31F94F}"/>
              </a:ext>
            </a:extLst>
          </p:cNvPr>
          <p:cNvSpPr txBox="1"/>
          <p:nvPr/>
        </p:nvSpPr>
        <p:spPr>
          <a:xfrm>
            <a:off x="600847" y="248696"/>
            <a:ext cx="6094970" cy="7912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2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b="1" kern="10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3 </a:t>
            </a:r>
            <a:r>
              <a:rPr lang="zh-CN" altLang="en-US" sz="2400" b="1" kern="10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科学计量数据采集</a:t>
            </a:r>
            <a:endParaRPr lang="en-US" sz="2400" b="1" kern="100">
              <a:solidFill>
                <a:srgbClr val="C00000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ts val="22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800" b="1" kern="100"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3.1 Web of Science</a:t>
            </a:r>
            <a:r>
              <a:rPr lang="zh-CN" sz="1800" b="1" kern="100"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数据采集</a:t>
            </a:r>
            <a:endParaRPr lang="en-US" sz="1800" b="1" kern="100">
              <a:effectLst/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31C7002-F4C8-A88C-EA05-6E43EA54D7DD}"/>
              </a:ext>
            </a:extLst>
          </p:cNvPr>
          <p:cNvSpPr txBox="1"/>
          <p:nvPr/>
        </p:nvSpPr>
        <p:spPr>
          <a:xfrm>
            <a:off x="600847" y="1168399"/>
            <a:ext cx="60949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第</a:t>
            </a: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4</a:t>
            </a:r>
            <a:r>
              <a:rPr lang="zh-CN" altLang="en-US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步：检索结果与数据导出</a:t>
            </a:r>
            <a:endParaRPr lang="en-US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2" name="Content Placeholder 16">
            <a:extLst>
              <a:ext uri="{FF2B5EF4-FFF2-40B4-BE49-F238E27FC236}">
                <a16:creationId xmlns:a16="http://schemas.microsoft.com/office/drawing/2014/main" id="{6310EA74-393C-F4B0-A4AA-425A7D59BD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6384" y="1688414"/>
            <a:ext cx="3610206" cy="2861029"/>
          </a:xfrm>
          <a:prstGeom prst="rect">
            <a:avLst/>
          </a:prstGeom>
        </p:spPr>
      </p:pic>
      <p:pic>
        <p:nvPicPr>
          <p:cNvPr id="7" name="Picture 15">
            <a:extLst>
              <a:ext uri="{FF2B5EF4-FFF2-40B4-BE49-F238E27FC236}">
                <a16:creationId xmlns:a16="http://schemas.microsoft.com/office/drawing/2014/main" id="{92A534E9-999E-7495-2093-A8EB5C2E48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9634" y="1688414"/>
            <a:ext cx="3935982" cy="2861029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EE8383F8-6FB6-A557-B8AB-2FA4E65804B7}"/>
              </a:ext>
            </a:extLst>
          </p:cNvPr>
          <p:cNvSpPr txBox="1"/>
          <p:nvPr/>
        </p:nvSpPr>
        <p:spPr>
          <a:xfrm>
            <a:off x="368671" y="4635396"/>
            <a:ext cx="11184897" cy="17119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7200">
              <a:lnSpc>
                <a:spcPct val="150000"/>
              </a:lnSpc>
            </a:pPr>
            <a:r>
              <a:rPr lang="zh-CN" altLang="en-US" sz="18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在导出界面中，选择</a:t>
            </a:r>
            <a:r>
              <a:rPr lang="zh-CN" altLang="en-US" sz="1800" b="1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“纯文本文件”</a:t>
            </a:r>
            <a:r>
              <a:rPr lang="zh-CN" altLang="en-US" sz="18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。在</a:t>
            </a:r>
            <a:r>
              <a:rPr lang="en-US" altLang="zh-CN" sz="18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Web of Science</a:t>
            </a:r>
            <a:r>
              <a:rPr lang="zh-CN" altLang="en-US" sz="18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中，每一次可以导出</a:t>
            </a:r>
            <a:r>
              <a:rPr lang="en-US" altLang="zh-CN" sz="18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500</a:t>
            </a:r>
            <a:r>
              <a:rPr lang="zh-CN" altLang="en-US" sz="18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条记录。因此当检索的结果大于</a:t>
            </a:r>
            <a:r>
              <a:rPr lang="en-US" altLang="zh-CN" sz="18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500</a:t>
            </a:r>
            <a:r>
              <a:rPr lang="zh-CN" altLang="en-US" sz="18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条时，需要多次导出。首次导出时，在记录选项中个，输入的记录编号为</a:t>
            </a:r>
            <a:r>
              <a:rPr lang="en-US" altLang="zh-CN" sz="18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18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和</a:t>
            </a:r>
            <a:r>
              <a:rPr lang="en-US" altLang="zh-CN" sz="18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500. </a:t>
            </a:r>
            <a:r>
              <a:rPr lang="zh-CN" altLang="en-US" sz="18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为了能导出比较全面的文献记录以进行文献计量分析，这里的记录内容导出选项为</a:t>
            </a:r>
            <a:r>
              <a:rPr lang="zh-CN" altLang="en-US" sz="1800" b="1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“全纪录与引用的参考文献”</a:t>
            </a:r>
            <a:r>
              <a:rPr lang="zh-CN" altLang="en-US" sz="18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 设置好导出参数后，点击导出即可获得纯文本的</a:t>
            </a:r>
            <a:r>
              <a:rPr lang="en-US" altLang="zh-CN" sz="18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Web of Science</a:t>
            </a:r>
            <a:r>
              <a:rPr lang="zh-CN" altLang="en-US" sz="18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数据。</a:t>
            </a:r>
            <a:endParaRPr lang="zh-CN" altLang="en-US" sz="18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88402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982749BD-EBEC-13BD-3C93-34E2CE31F94F}"/>
              </a:ext>
            </a:extLst>
          </p:cNvPr>
          <p:cNvSpPr txBox="1"/>
          <p:nvPr/>
        </p:nvSpPr>
        <p:spPr>
          <a:xfrm>
            <a:off x="600847" y="248696"/>
            <a:ext cx="6094970" cy="7912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2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b="1" kern="10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3 </a:t>
            </a:r>
            <a:r>
              <a:rPr lang="zh-CN" altLang="en-US" sz="2400" b="1" kern="10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科学计量数据采集</a:t>
            </a:r>
            <a:endParaRPr lang="en-US" sz="2400" b="1" kern="100">
              <a:solidFill>
                <a:srgbClr val="C00000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ts val="22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800" b="1" kern="100"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3.1 Web of Science</a:t>
            </a:r>
            <a:r>
              <a:rPr lang="zh-CN" sz="1800" b="1" kern="100"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数据采集</a:t>
            </a:r>
            <a:endParaRPr lang="en-US" sz="1800" b="1" kern="100">
              <a:effectLst/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31C7002-F4C8-A88C-EA05-6E43EA54D7DD}"/>
              </a:ext>
            </a:extLst>
          </p:cNvPr>
          <p:cNvSpPr txBox="1"/>
          <p:nvPr/>
        </p:nvSpPr>
        <p:spPr>
          <a:xfrm>
            <a:off x="600847" y="1168399"/>
            <a:ext cx="60949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第</a:t>
            </a: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4</a:t>
            </a:r>
            <a:r>
              <a:rPr lang="zh-CN" altLang="en-US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步：检索结果与数据导出</a:t>
            </a:r>
            <a:endParaRPr lang="en-US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331F525-B70E-BD65-16CE-46A3CB6483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1807903"/>
            <a:ext cx="3987800" cy="4055995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E56F48C1-0C90-9B3F-5C18-7CCDDF5C08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0779" y="1807903"/>
            <a:ext cx="3957152" cy="3961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5639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982749BD-EBEC-13BD-3C93-34E2CE31F94F}"/>
              </a:ext>
            </a:extLst>
          </p:cNvPr>
          <p:cNvSpPr txBox="1"/>
          <p:nvPr/>
        </p:nvSpPr>
        <p:spPr>
          <a:xfrm>
            <a:off x="600847" y="248696"/>
            <a:ext cx="6094970" cy="7912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2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b="1" kern="10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3 </a:t>
            </a:r>
            <a:r>
              <a:rPr lang="zh-CN" altLang="en-US" sz="2400" b="1" kern="10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科学计量数据采集</a:t>
            </a:r>
            <a:endParaRPr lang="en-US" sz="2400" b="1" kern="100">
              <a:solidFill>
                <a:srgbClr val="C00000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ts val="22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800" b="1" kern="100"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3.2 S</a:t>
            </a:r>
            <a:r>
              <a:rPr lang="en-US" altLang="zh-CN" sz="1800" b="1" kern="100"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copus</a:t>
            </a:r>
            <a:r>
              <a:rPr lang="zh-CN" altLang="en-US" sz="1800" b="1" kern="100"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数据采集</a:t>
            </a:r>
            <a:endParaRPr lang="en-US" sz="1800" b="1" kern="100">
              <a:effectLst/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16C7063-7D42-19FE-C7DE-C95171B02AC6}"/>
              </a:ext>
            </a:extLst>
          </p:cNvPr>
          <p:cNvSpPr txBox="1"/>
          <p:nvPr/>
        </p:nvSpPr>
        <p:spPr>
          <a:xfrm>
            <a:off x="600847" y="1137506"/>
            <a:ext cx="60949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第</a:t>
            </a: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步：登录</a:t>
            </a: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Scopus</a:t>
            </a:r>
            <a:r>
              <a:rPr lang="zh-CN" altLang="en-US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数据平台</a:t>
            </a:r>
            <a:endParaRPr lang="en-US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180BEC5-9F33-16D2-3E29-2EB89B112F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021" y="1701974"/>
            <a:ext cx="3788340" cy="2318931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BE860DA9-AE88-D80B-8FFD-FEE7A0FAD638}"/>
              </a:ext>
            </a:extLst>
          </p:cNvPr>
          <p:cNvSpPr txBox="1"/>
          <p:nvPr/>
        </p:nvSpPr>
        <p:spPr>
          <a:xfrm>
            <a:off x="483457" y="4202465"/>
            <a:ext cx="4236823" cy="17119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7200">
              <a:lnSpc>
                <a:spcPct val="150000"/>
              </a:lnSpc>
            </a:pPr>
            <a:r>
              <a:rPr lang="en-US" altLang="zh-CN"/>
              <a:t>Scopus</a:t>
            </a:r>
            <a:r>
              <a:rPr lang="zh-CN" altLang="en-US"/>
              <a:t>隶属于爱思唯尔出版集团，是新兴的商业索引型数据库。</a:t>
            </a:r>
            <a:endParaRPr lang="en-US" altLang="zh-CN"/>
          </a:p>
          <a:p>
            <a:pPr indent="457200">
              <a:lnSpc>
                <a:spcPct val="150000"/>
              </a:lnSpc>
            </a:pPr>
            <a:endParaRPr lang="en-US" altLang="zh-CN"/>
          </a:p>
          <a:p>
            <a:pPr indent="457200">
              <a:lnSpc>
                <a:spcPct val="150000"/>
              </a:lnSpc>
            </a:pPr>
            <a:r>
              <a:rPr lang="en-US" altLang="zh-CN"/>
              <a:t>Scopus</a:t>
            </a:r>
            <a:r>
              <a:rPr lang="zh-CN" altLang="en-US"/>
              <a:t>数据库的主页如上图</a:t>
            </a:r>
            <a:endParaRPr lang="en-US" altLang="zh-CN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A772B4D-CFD7-E092-B378-EA19BBB818F1}"/>
              </a:ext>
            </a:extLst>
          </p:cNvPr>
          <p:cNvSpPr txBox="1"/>
          <p:nvPr/>
        </p:nvSpPr>
        <p:spPr>
          <a:xfrm>
            <a:off x="5679474" y="1137506"/>
            <a:ext cx="60949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第</a:t>
            </a: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步：检索条件设置</a:t>
            </a:r>
            <a:endParaRPr lang="en-US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2" name="Content Placeholder 6">
            <a:extLst>
              <a:ext uri="{FF2B5EF4-FFF2-40B4-BE49-F238E27FC236}">
                <a16:creationId xmlns:a16="http://schemas.microsoft.com/office/drawing/2014/main" id="{C87527A1-BE4D-1819-9008-A5A8A7BFD8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6211" y="1661261"/>
            <a:ext cx="4731967" cy="2359644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A21ED850-BCDE-F4E4-1ACE-91D6F91A5677}"/>
              </a:ext>
            </a:extLst>
          </p:cNvPr>
          <p:cNvSpPr txBox="1"/>
          <p:nvPr/>
        </p:nvSpPr>
        <p:spPr>
          <a:xfrm>
            <a:off x="5310832" y="4252438"/>
            <a:ext cx="6255092" cy="12964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7200">
              <a:lnSpc>
                <a:spcPct val="150000"/>
              </a:lnSpc>
            </a:pPr>
            <a:r>
              <a:rPr lang="zh-CN" altLang="en-US"/>
              <a:t>本案例以检索</a:t>
            </a:r>
            <a:r>
              <a:rPr lang="en-US" altLang="zh-CN"/>
              <a:t>Altmetrics</a:t>
            </a:r>
            <a:r>
              <a:rPr lang="zh-CN" altLang="en-US"/>
              <a:t>的论文为例。</a:t>
            </a:r>
            <a:endParaRPr lang="en-US" altLang="zh-CN"/>
          </a:p>
          <a:p>
            <a:pPr indent="457200">
              <a:lnSpc>
                <a:spcPct val="150000"/>
              </a:lnSpc>
            </a:pPr>
            <a:endParaRPr lang="en-US" altLang="zh-CN"/>
          </a:p>
          <a:p>
            <a:pPr indent="457200">
              <a:lnSpc>
                <a:spcPct val="150000"/>
              </a:lnSpc>
            </a:pPr>
            <a:r>
              <a:rPr lang="zh-CN" altLang="en-US"/>
              <a:t>在检索框中输入 “</a:t>
            </a:r>
            <a:r>
              <a:rPr lang="en-US" altLang="zh-CN"/>
              <a:t>Altmetric</a:t>
            </a:r>
            <a:r>
              <a:rPr lang="zh-CN" altLang="en-US"/>
              <a:t>*”，点击</a:t>
            </a:r>
            <a:r>
              <a:rPr lang="en-US" altLang="zh-CN"/>
              <a:t>Search</a:t>
            </a:r>
            <a:r>
              <a:rPr lang="zh-CN" altLang="en-US"/>
              <a:t>进行数据检索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6943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982749BD-EBEC-13BD-3C93-34E2CE31F94F}"/>
              </a:ext>
            </a:extLst>
          </p:cNvPr>
          <p:cNvSpPr txBox="1"/>
          <p:nvPr/>
        </p:nvSpPr>
        <p:spPr>
          <a:xfrm>
            <a:off x="600847" y="248696"/>
            <a:ext cx="6094970" cy="7912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2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b="1" kern="10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3 </a:t>
            </a:r>
            <a:r>
              <a:rPr lang="zh-CN" altLang="en-US" sz="2400" b="1" kern="10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科学计量数据采集</a:t>
            </a:r>
            <a:endParaRPr lang="en-US" sz="2400" b="1" kern="100">
              <a:solidFill>
                <a:srgbClr val="C00000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ts val="22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800" b="1" kern="100"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3.2 S</a:t>
            </a:r>
            <a:r>
              <a:rPr lang="en-US" altLang="zh-CN" sz="1800" b="1" kern="100"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copus</a:t>
            </a:r>
            <a:r>
              <a:rPr lang="zh-CN" altLang="en-US" sz="1800" b="1" kern="100"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数据采集</a:t>
            </a:r>
            <a:endParaRPr lang="en-US" sz="1800" b="1" kern="100">
              <a:effectLst/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16C7063-7D42-19FE-C7DE-C95171B02AC6}"/>
              </a:ext>
            </a:extLst>
          </p:cNvPr>
          <p:cNvSpPr txBox="1"/>
          <p:nvPr/>
        </p:nvSpPr>
        <p:spPr>
          <a:xfrm>
            <a:off x="600847" y="1137506"/>
            <a:ext cx="60949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第</a:t>
            </a: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en-US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步：数据检索结果</a:t>
            </a:r>
            <a:endParaRPr lang="en-US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A772B4D-CFD7-E092-B378-EA19BBB818F1}"/>
              </a:ext>
            </a:extLst>
          </p:cNvPr>
          <p:cNvSpPr txBox="1"/>
          <p:nvPr/>
        </p:nvSpPr>
        <p:spPr>
          <a:xfrm>
            <a:off x="5679474" y="1137506"/>
            <a:ext cx="60949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第</a:t>
            </a: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4</a:t>
            </a:r>
            <a:r>
              <a:rPr lang="zh-CN" altLang="en-US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步：数据的导出</a:t>
            </a:r>
            <a:endParaRPr lang="en-US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2" name="Content Placeholder 6">
            <a:extLst>
              <a:ext uri="{FF2B5EF4-FFF2-40B4-BE49-F238E27FC236}">
                <a16:creationId xmlns:a16="http://schemas.microsoft.com/office/drawing/2014/main" id="{76DD6831-2999-A139-0C2E-DB0C0F5C22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6663" y="1561445"/>
            <a:ext cx="5948433" cy="2832754"/>
          </a:xfrm>
          <a:prstGeom prst="rect">
            <a:avLst/>
          </a:prstGeom>
        </p:spPr>
      </p:pic>
      <p:pic>
        <p:nvPicPr>
          <p:cNvPr id="4" name="Content Placeholder 6">
            <a:extLst>
              <a:ext uri="{FF2B5EF4-FFF2-40B4-BE49-F238E27FC236}">
                <a16:creationId xmlns:a16="http://schemas.microsoft.com/office/drawing/2014/main" id="{B6A67601-EFC5-5225-ABC4-EE3E9D9C2B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523" y="1506838"/>
            <a:ext cx="2716942" cy="2921755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4995EB73-6B29-F60A-9989-9270FF32E143}"/>
              </a:ext>
            </a:extLst>
          </p:cNvPr>
          <p:cNvSpPr txBox="1"/>
          <p:nvPr/>
        </p:nvSpPr>
        <p:spPr>
          <a:xfrm>
            <a:off x="149826" y="4473584"/>
            <a:ext cx="4786698" cy="17017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7200">
              <a:lnSpc>
                <a:spcPct val="150000"/>
              </a:lnSpc>
            </a:pPr>
            <a:r>
              <a:rPr lang="zh-CN" altLang="en-US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共检索到</a:t>
            </a: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1349</a:t>
            </a:r>
            <a:r>
              <a:rPr lang="zh-CN" altLang="en-US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篇主题为</a:t>
            </a: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Altmetrics</a:t>
            </a:r>
            <a:r>
              <a:rPr lang="zh-CN" altLang="en-US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的论文。</a:t>
            </a:r>
            <a:endParaRPr lang="en-US" altLang="zh-CN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indent="457200">
              <a:lnSpc>
                <a:spcPct val="150000"/>
              </a:lnSpc>
            </a:pPr>
            <a:r>
              <a:rPr lang="zh-CN" altLang="en-US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在结果界面中，点击</a:t>
            </a: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Select all</a:t>
            </a:r>
            <a:r>
              <a:rPr lang="zh-CN" altLang="en-US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以选中所检索到的所有结果。</a:t>
            </a:r>
            <a:endParaRPr lang="en-US" altLang="zh-CN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indent="457200">
              <a:lnSpc>
                <a:spcPct val="150000"/>
              </a:lnSpc>
            </a:pPr>
            <a:r>
              <a:rPr lang="zh-CN" altLang="en-US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然后，点击</a:t>
            </a: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Export</a:t>
            </a:r>
            <a:r>
              <a:rPr lang="zh-CN" altLang="en-US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1AB5167-5CFA-D5F4-13DF-0E7E83F1C88C}"/>
              </a:ext>
            </a:extLst>
          </p:cNvPr>
          <p:cNvSpPr txBox="1"/>
          <p:nvPr/>
        </p:nvSpPr>
        <p:spPr>
          <a:xfrm>
            <a:off x="5650126" y="4587098"/>
            <a:ext cx="6094970" cy="8809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7200">
              <a:lnSpc>
                <a:spcPct val="150000"/>
              </a:lnSpc>
            </a:pPr>
            <a:r>
              <a:rPr lang="zh-CN" altLang="en-US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在导出结果页面中，选择导出的格式为</a:t>
            </a: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Plain Text</a:t>
            </a:r>
            <a:r>
              <a:rPr lang="zh-CN" altLang="en-US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（或者</a:t>
            </a: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CSV</a:t>
            </a:r>
            <a:r>
              <a:rPr lang="zh-CN" altLang="en-US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）。选择所有可以导出的字段，然后点击</a:t>
            </a: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Export.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74732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1406</TotalTime>
  <Words>1355</Words>
  <Application>Microsoft Office PowerPoint</Application>
  <PresentationFormat>宽屏</PresentationFormat>
  <Paragraphs>105</Paragraphs>
  <Slides>16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3" baseType="lpstr">
      <vt:lpstr>华光粗黑_CNKI</vt:lpstr>
      <vt:lpstr>宋体</vt:lpstr>
      <vt:lpstr>Arial</vt:lpstr>
      <vt:lpstr>Calibri</vt:lpstr>
      <vt:lpstr>Calibri Light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李 显</dc:creator>
  <cp:lastModifiedBy>李 显</cp:lastModifiedBy>
  <cp:revision>8</cp:revision>
  <dcterms:created xsi:type="dcterms:W3CDTF">2022-12-31T03:44:12Z</dcterms:created>
  <dcterms:modified xsi:type="dcterms:W3CDTF">2023-01-01T08:38:42Z</dcterms:modified>
</cp:coreProperties>
</file>